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32"/>
  </p:notesMasterIdLst>
  <p:sldIdLst>
    <p:sldId id="713" r:id="rId2"/>
    <p:sldId id="256" r:id="rId3"/>
    <p:sldId id="724" r:id="rId4"/>
    <p:sldId id="725" r:id="rId5"/>
    <p:sldId id="726" r:id="rId6"/>
    <p:sldId id="727" r:id="rId7"/>
    <p:sldId id="728" r:id="rId8"/>
    <p:sldId id="729" r:id="rId9"/>
    <p:sldId id="703" r:id="rId10"/>
    <p:sldId id="704" r:id="rId11"/>
    <p:sldId id="730" r:id="rId12"/>
    <p:sldId id="731" r:id="rId13"/>
    <p:sldId id="706" r:id="rId14"/>
    <p:sldId id="732" r:id="rId15"/>
    <p:sldId id="708" r:id="rId16"/>
    <p:sldId id="733" r:id="rId17"/>
    <p:sldId id="710" r:id="rId18"/>
    <p:sldId id="734" r:id="rId19"/>
    <p:sldId id="735" r:id="rId20"/>
    <p:sldId id="736" r:id="rId21"/>
    <p:sldId id="737" r:id="rId22"/>
    <p:sldId id="738" r:id="rId23"/>
    <p:sldId id="739" r:id="rId24"/>
    <p:sldId id="716" r:id="rId25"/>
    <p:sldId id="740" r:id="rId26"/>
    <p:sldId id="719" r:id="rId27"/>
    <p:sldId id="741" r:id="rId28"/>
    <p:sldId id="742" r:id="rId29"/>
    <p:sldId id="743" r:id="rId30"/>
    <p:sldId id="485" r:id="rId3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57" autoAdjust="0"/>
    <p:restoredTop sz="94660"/>
  </p:normalViewPr>
  <p:slideViewPr>
    <p:cSldViewPr snapToGrid="0">
      <p:cViewPr varScale="1">
        <p:scale>
          <a:sx n="163" d="100"/>
          <a:sy n="163" d="100"/>
        </p:scale>
        <p:origin x="3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84D0647-97ED-4509-BEBE-734B4B0A4F78}" type="datetimeFigureOut">
              <a:rPr kumimoji="1" lang="ja-JP" altLang="en-US" smtClean="0"/>
              <a:t>2021/11/12</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32F0B0A-B736-4404-8A28-86F994A7260B}" type="slidenum">
              <a:rPr kumimoji="1" lang="ja-JP" altLang="en-US" smtClean="0"/>
              <a:t>‹#›</a:t>
            </a:fld>
            <a:endParaRPr kumimoji="1" lang="ja-JP" altLang="en-US"/>
          </a:p>
        </p:txBody>
      </p:sp>
    </p:spTree>
    <p:extLst>
      <p:ext uri="{BB962C8B-B14F-4D97-AF65-F5344CB8AC3E}">
        <p14:creationId xmlns:p14="http://schemas.microsoft.com/office/powerpoint/2010/main" val="1285853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7EFF4D2F-4CD8-4B0A-B39C-7DCB5467DE2E}"/>
              </a:ext>
            </a:extLst>
          </p:cNvPr>
          <p:cNvSpPr>
            <a:spLocks noGrp="1" noRot="1" noChangeAspect="1" noChangeArrowheads="1" noTextEdit="1"/>
          </p:cNvSpPr>
          <p:nvPr>
            <p:ph type="sldImg"/>
          </p:nvPr>
        </p:nvSpPr>
        <p:spPr/>
      </p:sp>
      <p:sp>
        <p:nvSpPr>
          <p:cNvPr id="5123" name="ノート プレースホルダー 2">
            <a:extLst>
              <a:ext uri="{FF2B5EF4-FFF2-40B4-BE49-F238E27FC236}">
                <a16:creationId xmlns:a16="http://schemas.microsoft.com/office/drawing/2014/main" id="{6444FA7D-AC6C-449D-A3B5-DB15245642DF}"/>
              </a:ext>
            </a:extLst>
          </p:cNvPr>
          <p:cNvSpPr>
            <a:spLocks noGrp="1"/>
          </p:cNvSpPr>
          <p:nvPr>
            <p:ph type="body" idx="1"/>
          </p:nvPr>
        </p:nvSpPr>
        <p:spPr/>
        <p:txBody>
          <a:bodyPr/>
          <a:lstStyle/>
          <a:p>
            <a:pPr>
              <a:defRPr/>
            </a:pPr>
            <a:r>
              <a:rPr lang="ja-JP" altLang="en-US" b="1" dirty="0">
                <a:solidFill>
                  <a:srgbClr val="FF0000"/>
                </a:solidFill>
              </a:rPr>
              <a:t>タウト塾</a:t>
            </a:r>
            <a:r>
              <a:rPr lang="en-US" altLang="ja-JP" b="1" dirty="0">
                <a:solidFill>
                  <a:srgbClr val="FF0000"/>
                </a:solidFill>
              </a:rPr>
              <a:t>@</a:t>
            </a:r>
            <a:r>
              <a:rPr lang="ja-JP" altLang="en-US" b="1" dirty="0">
                <a:solidFill>
                  <a:srgbClr val="FF0000"/>
                </a:solidFill>
              </a:rPr>
              <a:t>熱海　オンライン講座　第１０回</a:t>
            </a:r>
            <a:r>
              <a:rPr lang="ja-JP" altLang="en-US" dirty="0">
                <a:solidFill>
                  <a:srgbClr val="FF0000"/>
                </a:solidFill>
                <a:ea typeface="HG行書体" panose="03000609000000000000" pitchFamily="65" charset="-128"/>
              </a:rPr>
              <a:t>文化財とは？</a:t>
            </a:r>
            <a:br>
              <a:rPr lang="en-US" altLang="ja-JP" dirty="0">
                <a:solidFill>
                  <a:srgbClr val="FF0000"/>
                </a:solidFill>
                <a:ea typeface="HG行書体" panose="03000609000000000000" pitchFamily="65" charset="-128"/>
              </a:rPr>
            </a:br>
            <a:r>
              <a:rPr lang="ja-JP" altLang="en-US" dirty="0">
                <a:solidFill>
                  <a:srgbClr val="FF0000"/>
                </a:solidFill>
                <a:ea typeface="HG行書体" panose="03000609000000000000" pitchFamily="65" charset="-128"/>
              </a:rPr>
              <a:t>その歴史と区分</a:t>
            </a:r>
            <a:br>
              <a:rPr lang="ja-JP" altLang="en-US" sz="1050" dirty="0">
                <a:solidFill>
                  <a:srgbClr val="FF0000"/>
                </a:solidFill>
                <a:ea typeface="HG行書体" panose="03000609000000000000" pitchFamily="65" charset="-128"/>
              </a:rPr>
            </a:br>
            <a:endParaRPr lang="ja-JP" altLang="en-US" b="1" dirty="0">
              <a:solidFill>
                <a:srgbClr val="FF0000"/>
              </a:solidFill>
            </a:endParaRPr>
          </a:p>
          <a:p>
            <a:pPr>
              <a:defRPr/>
            </a:pPr>
            <a:endParaRPr kumimoji="1" lang="ja-JP" altLang="en-US" dirty="0"/>
          </a:p>
        </p:txBody>
      </p:sp>
      <p:sp>
        <p:nvSpPr>
          <p:cNvPr id="5124" name="スライド番号プレースホルダー 3">
            <a:extLst>
              <a:ext uri="{FF2B5EF4-FFF2-40B4-BE49-F238E27FC236}">
                <a16:creationId xmlns:a16="http://schemas.microsoft.com/office/drawing/2014/main" id="{5FA3C907-AA85-4BEA-A166-5DCEFA53207F}"/>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9861DA2E-C09B-4CC4-B1BB-7578B97799AE}" type="slidenum">
              <a:rPr lang="ja-JP" altLang="en-US">
                <a:latin typeface="Arial" panose="020B0604020202020204" pitchFamily="34" charset="0"/>
              </a:rPr>
              <a:pPr eaLnBrk="1" hangingPunct="1"/>
              <a:t>2</a:t>
            </a:fld>
            <a:endParaRPr lang="ja-JP"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24B08641-6310-48AD-A5E2-3ABE521377FE}"/>
              </a:ext>
            </a:extLst>
          </p:cNvPr>
          <p:cNvSpPr>
            <a:spLocks noGrp="1" noRot="1" noChangeAspect="1" noChangeArrowheads="1" noTextEdit="1"/>
          </p:cNvSpPr>
          <p:nvPr>
            <p:ph type="sldImg"/>
          </p:nvPr>
        </p:nvSpPr>
        <p:spPr/>
      </p:sp>
      <p:sp>
        <p:nvSpPr>
          <p:cNvPr id="26627" name="ノート プレースホルダー 2">
            <a:extLst>
              <a:ext uri="{FF2B5EF4-FFF2-40B4-BE49-F238E27FC236}">
                <a16:creationId xmlns:a16="http://schemas.microsoft.com/office/drawing/2014/main" id="{C4631859-D884-4505-A098-463062B0A247}"/>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江戸城と鎌倉の話をしましたが、その後、江戸の街、東京の話です。</a:t>
            </a:r>
            <a:endParaRPr kumimoji="1" lang="en-US" altLang="ja-JP"/>
          </a:p>
          <a:p>
            <a:pPr eaLnBrk="1" hangingPunct="1">
              <a:spcBef>
                <a:spcPct val="0"/>
              </a:spcBef>
            </a:pPr>
            <a:r>
              <a:rPr lang="ja-JP" altLang="ja-JP"/>
              <a:t>「石問屋仲間諸用留　享保之写」　</a:t>
            </a:r>
            <a:r>
              <a:rPr lang="ja-JP" altLang="en-US"/>
              <a:t>で</a:t>
            </a:r>
            <a:r>
              <a:rPr lang="ja-JP" altLang="ja-JP"/>
              <a:t>寛政２（１７９０）2月</a:t>
            </a:r>
            <a:r>
              <a:rPr lang="ja-JP" altLang="en-US"/>
              <a:t>に享保の頃の記録を写したものだと思いますが、各地の石が書かれています。</a:t>
            </a:r>
            <a:endParaRPr lang="en-US" altLang="ja-JP"/>
          </a:p>
          <a:p>
            <a:pPr eaLnBrk="1" hangingPunct="1">
              <a:spcBef>
                <a:spcPct val="0"/>
              </a:spcBef>
            </a:pPr>
            <a:r>
              <a:rPr lang="ja-JP" altLang="en-US"/>
              <a:t>摂州御影石は今でも花崗岩の代名詞になるくらい有名ですね。</a:t>
            </a:r>
            <a:endParaRPr lang="en-US" altLang="ja-JP"/>
          </a:p>
          <a:p>
            <a:pPr eaLnBrk="1" hangingPunct="1">
              <a:spcBef>
                <a:spcPct val="0"/>
              </a:spcBef>
            </a:pPr>
            <a:r>
              <a:rPr lang="ja-JP" altLang="en-US"/>
              <a:t>豆州、伊豆には多賀間知とあります。</a:t>
            </a:r>
            <a:endParaRPr lang="ja-JP" altLang="ja-JP"/>
          </a:p>
          <a:p>
            <a:endParaRPr kumimoji="1" lang="en-US" altLang="ja-JP"/>
          </a:p>
          <a:p>
            <a:endParaRPr kumimoji="1" lang="ja-JP" altLang="en-US"/>
          </a:p>
        </p:txBody>
      </p:sp>
      <p:sp>
        <p:nvSpPr>
          <p:cNvPr id="26628" name="スライド番号プレースホルダー 3">
            <a:extLst>
              <a:ext uri="{FF2B5EF4-FFF2-40B4-BE49-F238E27FC236}">
                <a16:creationId xmlns:a16="http://schemas.microsoft.com/office/drawing/2014/main" id="{F73AC5F8-4E75-47BA-88C7-66CE71A0D23D}"/>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42550FB6-10D4-4C2E-8E53-8E740F18E3CE}" type="slidenum">
              <a:rPr kumimoji="1" lang="ja-JP" altLang="en-US">
                <a:latin typeface="Arial" panose="020B0604020202020204" pitchFamily="34" charset="0"/>
              </a:rPr>
              <a:pPr eaLnBrk="1" hangingPunct="1"/>
              <a:t>15</a:t>
            </a:fld>
            <a:endParaRPr kumimoji="1" lang="ja-JP"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E45B79F5-D543-4ABF-B218-9ED2DD9AA23B}"/>
              </a:ext>
            </a:extLst>
          </p:cNvPr>
          <p:cNvSpPr>
            <a:spLocks noGrp="1" noRot="1" noChangeAspect="1" noChangeArrowheads="1" noTextEdit="1"/>
          </p:cNvSpPr>
          <p:nvPr>
            <p:ph type="sldImg"/>
          </p:nvPr>
        </p:nvSpPr>
        <p:spPr/>
      </p:sp>
      <p:sp>
        <p:nvSpPr>
          <p:cNvPr id="28675" name="ノート プレースホルダー 2">
            <a:extLst>
              <a:ext uri="{FF2B5EF4-FFF2-40B4-BE49-F238E27FC236}">
                <a16:creationId xmlns:a16="http://schemas.microsoft.com/office/drawing/2014/main" id="{D3748EC2-DD0D-4673-A415-2B26136E9BEE}"/>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中張窪では江戸城の石を採った後に間知石を採った様子が確認できました。</a:t>
            </a:r>
          </a:p>
        </p:txBody>
      </p:sp>
      <p:sp>
        <p:nvSpPr>
          <p:cNvPr id="28676" name="スライド番号プレースホルダー 3">
            <a:extLst>
              <a:ext uri="{FF2B5EF4-FFF2-40B4-BE49-F238E27FC236}">
                <a16:creationId xmlns:a16="http://schemas.microsoft.com/office/drawing/2014/main" id="{7A08028A-F057-42D6-9D20-BF3E1C7F575D}"/>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5C38BD0A-6D71-48D0-A4F5-F07C49DB2D35}" type="slidenum">
              <a:rPr kumimoji="1" lang="ja-JP" altLang="en-US">
                <a:latin typeface="Arial" panose="020B0604020202020204" pitchFamily="34" charset="0"/>
              </a:rPr>
              <a:pPr eaLnBrk="1" hangingPunct="1"/>
              <a:t>16</a:t>
            </a:fld>
            <a:endParaRPr kumimoji="1" lang="ja-JP"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4E543D70-C823-47D1-9B6E-F7BCCF92FC72}"/>
              </a:ext>
            </a:extLst>
          </p:cNvPr>
          <p:cNvSpPr>
            <a:spLocks noGrp="1" noRot="1" noChangeAspect="1" noChangeArrowheads="1" noTextEdit="1"/>
          </p:cNvSpPr>
          <p:nvPr>
            <p:ph type="sldImg"/>
          </p:nvPr>
        </p:nvSpPr>
        <p:spPr/>
      </p:sp>
      <p:sp>
        <p:nvSpPr>
          <p:cNvPr id="30723" name="ノート プレースホルダー 2">
            <a:extLst>
              <a:ext uri="{FF2B5EF4-FFF2-40B4-BE49-F238E27FC236}">
                <a16:creationId xmlns:a16="http://schemas.microsoft.com/office/drawing/2014/main" id="{E4907CD4-91FB-4E5D-A48C-484D7C273130}"/>
              </a:ext>
            </a:extLst>
          </p:cNvPr>
          <p:cNvSpPr>
            <a:spLocks noGrp="1"/>
          </p:cNvSpPr>
          <p:nvPr>
            <p:ph type="body" idx="1"/>
          </p:nvPr>
        </p:nvSpPr>
        <p:spPr/>
        <p:txBody>
          <a:bodyPr/>
          <a:lstStyle/>
          <a:p>
            <a:pPr>
              <a:spcAft>
                <a:spcPts val="0"/>
              </a:spcAft>
              <a:defRPr/>
            </a:pPr>
            <a:r>
              <a:rPr kumimoji="1" lang="ja-JP" altLang="en-US" dirty="0"/>
              <a:t>つぎは</a:t>
            </a:r>
            <a:r>
              <a:rPr lang="ja-JP" altLang="en-US" kern="100" dirty="0">
                <a:latin typeface="Century" panose="02040604050505020304" pitchFamily="18" charset="0"/>
                <a:ea typeface="ＭＳ ゴシック" panose="020B0609070205080204" pitchFamily="49" charset="-128"/>
                <a:cs typeface="Times New Roman" panose="02020603050405020304" pitchFamily="18" charset="0"/>
              </a:rPr>
              <a:t>大名の名前や年号が刻まれた刻印群により公儀普請であることを実感できる　という話です。</a:t>
            </a:r>
            <a:endParaRPr lang="en-US" altLang="ja-JP" kern="100" dirty="0">
              <a:latin typeface="Century" panose="02040604050505020304" pitchFamily="18" charset="0"/>
              <a:ea typeface="ＭＳ ゴシック" panose="020B0609070205080204" pitchFamily="49" charset="-128"/>
              <a:cs typeface="Times New Roman" panose="02020603050405020304" pitchFamily="18" charset="0"/>
            </a:endParaRPr>
          </a:p>
          <a:p>
            <a:pPr>
              <a:spcAft>
                <a:spcPts val="0"/>
              </a:spcAft>
              <a:defRPr/>
            </a:pPr>
            <a:r>
              <a:rPr lang="ja-JP" altLang="en-US" kern="100" dirty="0">
                <a:latin typeface="Century" panose="02040604050505020304" pitchFamily="18" charset="0"/>
                <a:ea typeface="ＭＳ ゴシック" panose="020B0609070205080204" pitchFamily="49" charset="-128"/>
                <a:cs typeface="Times New Roman" panose="02020603050405020304" pitchFamily="18" charset="0"/>
              </a:rPr>
              <a:t>有馬玄番は有馬豊氏で、慶長</a:t>
            </a:r>
            <a:r>
              <a:rPr lang="en-US" altLang="ja-JP" kern="100" dirty="0">
                <a:latin typeface="Century" panose="02040604050505020304" pitchFamily="18" charset="0"/>
                <a:ea typeface="ＭＳ ゴシック" panose="020B0609070205080204" pitchFamily="49" charset="-128"/>
                <a:cs typeface="Times New Roman" panose="02020603050405020304" pitchFamily="18" charset="0"/>
              </a:rPr>
              <a:t>16</a:t>
            </a:r>
            <a:r>
              <a:rPr lang="ja-JP" altLang="en-US" kern="100" dirty="0">
                <a:latin typeface="Century" panose="02040604050505020304" pitchFamily="18" charset="0"/>
                <a:ea typeface="ＭＳ ゴシック" panose="020B0609070205080204" pitchFamily="49" charset="-128"/>
                <a:cs typeface="Times New Roman" panose="02020603050405020304" pitchFamily="18" charset="0"/>
              </a:rPr>
              <a:t>年は京都の福知山藩でのち元和</a:t>
            </a:r>
            <a:r>
              <a:rPr lang="en-US" altLang="ja-JP" kern="100" dirty="0">
                <a:latin typeface="Century" panose="02040604050505020304" pitchFamily="18" charset="0"/>
                <a:ea typeface="ＭＳ ゴシック" panose="020B0609070205080204" pitchFamily="49" charset="-128"/>
                <a:cs typeface="Times New Roman" panose="02020603050405020304" pitchFamily="18" charset="0"/>
              </a:rPr>
              <a:t>6</a:t>
            </a:r>
            <a:r>
              <a:rPr lang="ja-JP" altLang="en-US" kern="100" dirty="0">
                <a:latin typeface="Century" panose="02040604050505020304" pitchFamily="18" charset="0"/>
                <a:ea typeface="ＭＳ ゴシック" panose="020B0609070205080204" pitchFamily="49" charset="-128"/>
                <a:cs typeface="Times New Roman" panose="02020603050405020304" pitchFamily="18" charset="0"/>
              </a:rPr>
              <a:t>年に九州久留米に行きます。</a:t>
            </a:r>
            <a:endParaRPr lang="en-US" altLang="ja-JP" kern="100" dirty="0">
              <a:latin typeface="Century" panose="02040604050505020304" pitchFamily="18" charset="0"/>
              <a:ea typeface="ＭＳ ゴシック" panose="020B0609070205080204" pitchFamily="49" charset="-128"/>
              <a:cs typeface="Times New Roman" panose="02020603050405020304" pitchFamily="18" charset="0"/>
            </a:endParaRPr>
          </a:p>
          <a:p>
            <a:pPr>
              <a:defRPr/>
            </a:pPr>
            <a:r>
              <a:rPr lang="ja-JP" altLang="en-US" kern="100" dirty="0">
                <a:latin typeface="Century" panose="02040604050505020304" pitchFamily="18" charset="0"/>
                <a:ea typeface="ＭＳ ゴシック" panose="020B0609070205080204" pitchFamily="49" charset="-128"/>
                <a:cs typeface="Times New Roman" panose="02020603050405020304" pitchFamily="18" charset="0"/>
              </a:rPr>
              <a:t>茶人</a:t>
            </a:r>
            <a:r>
              <a:rPr lang="ja-JP" altLang="en-US" kern="100" dirty="0">
                <a:latin typeface="ＭＳ ゴシック" panose="020B0609070205080204" pitchFamily="49" charset="-128"/>
                <a:ea typeface="ＭＳ ゴシック" panose="020B0609070205080204" pitchFamily="49" charset="-128"/>
                <a:cs typeface="Times New Roman" panose="02020603050405020304" pitchFamily="18" charset="0"/>
              </a:rPr>
              <a:t>らしく</a:t>
            </a:r>
            <a:r>
              <a:rPr kumimoji="1" lang="ja-JP" altLang="en-US" sz="1600" dirty="0">
                <a:solidFill>
                  <a:schemeClr val="bg1"/>
                </a:solidFill>
                <a:latin typeface="ＭＳ ゴシック" panose="020B0609070205080204" pitchFamily="49" charset="-128"/>
                <a:ea typeface="ＭＳ ゴシック" panose="020B0609070205080204" pitchFamily="49" charset="-128"/>
              </a:rPr>
              <a:t>千利休の弟子、利休十哲の一人　有馬豊氏（諸説あり）</a:t>
            </a:r>
            <a:endParaRPr kumimoji="1" lang="en-US" altLang="ja-JP" sz="1600" dirty="0">
              <a:solidFill>
                <a:schemeClr val="bg1"/>
              </a:solidFill>
              <a:latin typeface="ＭＳ ゴシック" panose="020B0609070205080204" pitchFamily="49" charset="-128"/>
              <a:ea typeface="ＭＳ ゴシック" panose="020B0609070205080204" pitchFamily="49" charset="-128"/>
            </a:endParaRPr>
          </a:p>
          <a:p>
            <a:pPr>
              <a:defRPr/>
            </a:pPr>
            <a:r>
              <a:rPr kumimoji="1" lang="ja-JP" altLang="en-US" sz="1600" dirty="0">
                <a:solidFill>
                  <a:schemeClr val="bg1"/>
                </a:solidFill>
                <a:latin typeface="ＭＳ ゴシック" panose="020B0609070205080204" pitchFamily="49" charset="-128"/>
                <a:ea typeface="ＭＳ ゴシック" panose="020B0609070205080204" pitchFamily="49" charset="-128"/>
              </a:rPr>
              <a:t>余談ですが、有馬</a:t>
            </a:r>
            <a:r>
              <a:rPr kumimoji="1" lang="en-US" altLang="ja-JP" sz="1600" dirty="0">
                <a:solidFill>
                  <a:schemeClr val="bg1"/>
                </a:solidFill>
                <a:latin typeface="ＭＳ ゴシック" panose="020B0609070205080204" pitchFamily="49" charset="-128"/>
                <a:ea typeface="ＭＳ ゴシック" panose="020B0609070205080204" pitchFamily="49" charset="-128"/>
              </a:rPr>
              <a:t>7</a:t>
            </a:r>
            <a:r>
              <a:rPr kumimoji="1" lang="ja-JP" altLang="en-US" sz="1600" dirty="0">
                <a:solidFill>
                  <a:schemeClr val="bg1"/>
                </a:solidFill>
                <a:latin typeface="ＭＳ ゴシック" panose="020B0609070205080204" pitchFamily="49" charset="-128"/>
                <a:ea typeface="ＭＳ ゴシック" panose="020B0609070205080204" pitchFamily="49" charset="-128"/>
              </a:rPr>
              <a:t>代のよりゆきは熱海に何度も湯治にきて湯前神社に鳥居と石灯籠を奉納しています。</a:t>
            </a:r>
          </a:p>
          <a:p>
            <a:pPr>
              <a:spcAft>
                <a:spcPts val="0"/>
              </a:spcAft>
              <a:defRPr/>
            </a:pP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defRPr/>
            </a:pPr>
            <a:endParaRPr kumimoji="1" lang="ja-JP" altLang="en-US" dirty="0"/>
          </a:p>
        </p:txBody>
      </p:sp>
      <p:sp>
        <p:nvSpPr>
          <p:cNvPr id="30724" name="スライド番号プレースホルダー 3">
            <a:extLst>
              <a:ext uri="{FF2B5EF4-FFF2-40B4-BE49-F238E27FC236}">
                <a16:creationId xmlns:a16="http://schemas.microsoft.com/office/drawing/2014/main" id="{5F5BA432-7FC0-4751-ACD3-1E149C43822F}"/>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42B3378B-E551-4AB2-97FB-7BC0C7A4E755}" type="slidenum">
              <a:rPr kumimoji="1" lang="ja-JP" altLang="en-US">
                <a:latin typeface="Arial" panose="020B0604020202020204" pitchFamily="34" charset="0"/>
              </a:rPr>
              <a:pPr eaLnBrk="1" hangingPunct="1"/>
              <a:t>17</a:t>
            </a:fld>
            <a:endParaRPr kumimoji="1" lang="ja-JP"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1A589078-2DFA-4648-B1EC-EB2B07AEA5E0}"/>
              </a:ext>
            </a:extLst>
          </p:cNvPr>
          <p:cNvSpPr>
            <a:spLocks noGrp="1" noRot="1" noChangeAspect="1" noChangeArrowheads="1" noTextEdit="1"/>
          </p:cNvSpPr>
          <p:nvPr>
            <p:ph type="sldImg"/>
          </p:nvPr>
        </p:nvSpPr>
        <p:spPr/>
      </p:sp>
      <p:sp>
        <p:nvSpPr>
          <p:cNvPr id="32771" name="ノート プレースホルダー 2">
            <a:extLst>
              <a:ext uri="{FF2B5EF4-FFF2-40B4-BE49-F238E27FC236}">
                <a16:creationId xmlns:a16="http://schemas.microsoft.com/office/drawing/2014/main" id="{5B5CB83B-5508-4482-A3D0-BD4FFE34EFAC}"/>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こちらの方が読み易いですね。羽柴右近　森忠政というひとです。　森蘭丸の弟といった方がわかりやすいかもしれません。</a:t>
            </a:r>
            <a:endParaRPr kumimoji="1" lang="en-US" altLang="ja-JP"/>
          </a:p>
          <a:p>
            <a:r>
              <a:rPr kumimoji="1" lang="ja-JP" altLang="en-US"/>
              <a:t>慶長</a:t>
            </a:r>
            <a:r>
              <a:rPr kumimoji="1" lang="en-US" altLang="ja-JP"/>
              <a:t>5</a:t>
            </a:r>
            <a:r>
              <a:rPr kumimoji="1" lang="ja-JP" altLang="en-US"/>
              <a:t>年に川中島、</a:t>
            </a:r>
            <a:r>
              <a:rPr kumimoji="1" lang="en-US" altLang="ja-JP"/>
              <a:t>8</a:t>
            </a:r>
            <a:r>
              <a:rPr kumimoji="1" lang="ja-JP" altLang="en-US"/>
              <a:t>年に美作の津山城に転封されました。</a:t>
            </a:r>
          </a:p>
        </p:txBody>
      </p:sp>
      <p:sp>
        <p:nvSpPr>
          <p:cNvPr id="32772" name="スライド番号プレースホルダー 3">
            <a:extLst>
              <a:ext uri="{FF2B5EF4-FFF2-40B4-BE49-F238E27FC236}">
                <a16:creationId xmlns:a16="http://schemas.microsoft.com/office/drawing/2014/main" id="{83F95295-5650-448B-82C1-74D9B378F5F0}"/>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91BD08C9-1DAB-422F-A1A7-8B2F6002A0ED}" type="slidenum">
              <a:rPr kumimoji="1" lang="ja-JP" altLang="en-US">
                <a:latin typeface="Arial" panose="020B0604020202020204" pitchFamily="34" charset="0"/>
              </a:rPr>
              <a:pPr eaLnBrk="1" hangingPunct="1"/>
              <a:t>18</a:t>
            </a:fld>
            <a:endParaRPr kumimoji="1" lang="ja-JP"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28339404-1441-4F15-AFC7-5A625BE4F9EC}"/>
              </a:ext>
            </a:extLst>
          </p:cNvPr>
          <p:cNvSpPr>
            <a:spLocks noGrp="1" noRot="1" noChangeAspect="1" noChangeArrowheads="1" noTextEdit="1"/>
          </p:cNvSpPr>
          <p:nvPr>
            <p:ph type="sldImg"/>
          </p:nvPr>
        </p:nvSpPr>
        <p:spPr/>
      </p:sp>
      <p:sp>
        <p:nvSpPr>
          <p:cNvPr id="34819" name="ノート プレースホルダー 2">
            <a:extLst>
              <a:ext uri="{FF2B5EF4-FFF2-40B4-BE49-F238E27FC236}">
                <a16:creationId xmlns:a16="http://schemas.microsoft.com/office/drawing/2014/main" id="{0B586C74-908B-4981-BD3E-1F6838FA7667}"/>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史跡の中で、熱海市内でも最も大きな矢穴の確認できる石ですが、ここで石を割る道具を鍛え直したとおもわれる鍛冶に関する遺物が採集されました。その時にでる鉄のカス、鉄滓と空気を入れるための羽口の管の破片、道具をつまむ鉄のはさみ　です</a:t>
            </a:r>
          </a:p>
        </p:txBody>
      </p:sp>
      <p:sp>
        <p:nvSpPr>
          <p:cNvPr id="34820" name="スライド番号プレースホルダー 3">
            <a:extLst>
              <a:ext uri="{FF2B5EF4-FFF2-40B4-BE49-F238E27FC236}">
                <a16:creationId xmlns:a16="http://schemas.microsoft.com/office/drawing/2014/main" id="{F3F3AD45-EAE3-4F68-B2E7-5979752966F8}"/>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CD3C96D8-BDE9-4F09-86A6-C372621C686F}" type="slidenum">
              <a:rPr kumimoji="1" lang="ja-JP" altLang="en-US">
                <a:latin typeface="Arial" panose="020B0604020202020204" pitchFamily="34" charset="0"/>
              </a:rPr>
              <a:pPr eaLnBrk="1" hangingPunct="1"/>
              <a:t>19</a:t>
            </a:fld>
            <a:endParaRPr kumimoji="1" lang="ja-JP"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4306CED6-7725-4DD8-86B2-D8C640FE4149}"/>
              </a:ext>
            </a:extLst>
          </p:cNvPr>
          <p:cNvSpPr>
            <a:spLocks noGrp="1" noRot="1" noChangeAspect="1" noChangeArrowheads="1" noTextEdit="1"/>
          </p:cNvSpPr>
          <p:nvPr>
            <p:ph type="sldImg"/>
          </p:nvPr>
        </p:nvSpPr>
        <p:spPr/>
      </p:sp>
      <p:sp>
        <p:nvSpPr>
          <p:cNvPr id="36867" name="ノート プレースホルダー 2">
            <a:extLst>
              <a:ext uri="{FF2B5EF4-FFF2-40B4-BE49-F238E27FC236}">
                <a16:creationId xmlns:a16="http://schemas.microsoft.com/office/drawing/2014/main" id="{5471BE81-AC00-49EB-9ACC-B4CD9569EACA}"/>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かつて江戸遺跡研究会の本でかいたものです。伊豆全体で２７つの大名の名前の刻印が見つかっています。</a:t>
            </a:r>
            <a:endParaRPr kumimoji="1" lang="en-US" altLang="ja-JP"/>
          </a:p>
          <a:p>
            <a:r>
              <a:rPr kumimoji="1" lang="ja-JP" altLang="en-US"/>
              <a:t>興味があったら本を読んでみてください。</a:t>
            </a:r>
            <a:endParaRPr kumimoji="1" lang="en-US" altLang="ja-JP"/>
          </a:p>
          <a:p>
            <a:r>
              <a:rPr kumimoji="1" lang="ja-JP" altLang="en-US"/>
              <a:t>熱海には７つと全体の</a:t>
            </a:r>
            <a:r>
              <a:rPr kumimoji="1" lang="en-US" altLang="ja-JP"/>
              <a:t>2</a:t>
            </a:r>
            <a:r>
              <a:rPr kumimoji="1" lang="ja-JP" altLang="en-US"/>
              <a:t>割以上あって、とても多いです。そのうち６つが下多賀で、５つが中張窪・瘤木遺跡の中にあって、３つが史跡の中に現存しています。ちなみに慶長という年号が現存するのは世界で熱海市だけです。</a:t>
            </a:r>
          </a:p>
        </p:txBody>
      </p:sp>
      <p:sp>
        <p:nvSpPr>
          <p:cNvPr id="36868" name="スライド番号プレースホルダー 3">
            <a:extLst>
              <a:ext uri="{FF2B5EF4-FFF2-40B4-BE49-F238E27FC236}">
                <a16:creationId xmlns:a16="http://schemas.microsoft.com/office/drawing/2014/main" id="{CD5B74F6-5F69-4EE0-9C8E-3481785C0974}"/>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03CDB261-0EDD-44AD-B4A9-5E01266C71EA}" type="slidenum">
              <a:rPr kumimoji="1" lang="ja-JP" altLang="en-US">
                <a:latin typeface="Arial" panose="020B0604020202020204" pitchFamily="34" charset="0"/>
              </a:rPr>
              <a:pPr eaLnBrk="1" hangingPunct="1"/>
              <a:t>20</a:t>
            </a:fld>
            <a:endParaRPr kumimoji="1" lang="ja-JP"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462C2A18-A411-4A4C-99B5-82BAC1755155}"/>
              </a:ext>
            </a:extLst>
          </p:cNvPr>
          <p:cNvSpPr>
            <a:spLocks noGrp="1" noRot="1" noChangeAspect="1" noChangeArrowheads="1" noTextEdit="1"/>
          </p:cNvSpPr>
          <p:nvPr>
            <p:ph type="sldImg"/>
          </p:nvPr>
        </p:nvSpPr>
        <p:spPr/>
      </p:sp>
      <p:sp>
        <p:nvSpPr>
          <p:cNvPr id="38915" name="ノート プレースホルダー 2">
            <a:extLst>
              <a:ext uri="{FF2B5EF4-FFF2-40B4-BE49-F238E27FC236}">
                <a16:creationId xmlns:a16="http://schemas.microsoft.com/office/drawing/2014/main" id="{E138D9B2-47B0-4B36-AFEF-9B1F73DDECD1}"/>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p>
        </p:txBody>
      </p:sp>
      <p:sp>
        <p:nvSpPr>
          <p:cNvPr id="38916" name="スライド番号プレースホルダー 3">
            <a:extLst>
              <a:ext uri="{FF2B5EF4-FFF2-40B4-BE49-F238E27FC236}">
                <a16:creationId xmlns:a16="http://schemas.microsoft.com/office/drawing/2014/main" id="{C78DEBDB-1CF5-471C-AF45-18BBC2366B06}"/>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446C8713-8166-4C6C-8597-D942A8FCF99C}" type="slidenum">
              <a:rPr kumimoji="1" lang="ja-JP" altLang="en-US">
                <a:latin typeface="Arial" panose="020B0604020202020204" pitchFamily="34" charset="0"/>
              </a:rPr>
              <a:pPr eaLnBrk="1" hangingPunct="1"/>
              <a:t>21</a:t>
            </a:fld>
            <a:endParaRPr kumimoji="1" lang="ja-JP"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559D5FB8-8500-4E78-8A6E-705014254803}"/>
              </a:ext>
            </a:extLst>
          </p:cNvPr>
          <p:cNvSpPr>
            <a:spLocks noGrp="1" noRot="1" noChangeAspect="1" noChangeArrowheads="1" noTextEdit="1"/>
          </p:cNvSpPr>
          <p:nvPr>
            <p:ph type="sldImg"/>
          </p:nvPr>
        </p:nvSpPr>
        <p:spPr/>
      </p:sp>
      <p:sp>
        <p:nvSpPr>
          <p:cNvPr id="47107" name="ノート プレースホルダー 2">
            <a:extLst>
              <a:ext uri="{FF2B5EF4-FFF2-40B4-BE49-F238E27FC236}">
                <a16:creationId xmlns:a16="http://schemas.microsoft.com/office/drawing/2014/main" id="{0C7E45AA-C88F-4E0A-A94B-1BAD30342116}"/>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大坂の陣のあと、家康に今の清水町の柿田川の公園あたりに隠居城を造る計画がありました。家康が</a:t>
            </a:r>
            <a:r>
              <a:rPr kumimoji="1" lang="en-US" altLang="ja-JP"/>
              <a:t>4</a:t>
            </a:r>
            <a:r>
              <a:rPr kumimoji="1" lang="ja-JP" altLang="en-US"/>
              <a:t>月に亡くなるので、計画だけで終わりましたが、その時の細川忠興の手紙です。　</a:t>
            </a:r>
            <a:r>
              <a:rPr kumimoji="1" lang="en-US" altLang="ja-JP"/>
              <a:t>300</a:t>
            </a:r>
            <a:r>
              <a:rPr kumimoji="1" lang="ja-JP" altLang="en-US"/>
              <a:t>人の鉄砲のもの　鉄砲足軽で石工ではない　別に</a:t>
            </a:r>
            <a:r>
              <a:rPr kumimoji="1" lang="en-US" altLang="ja-JP"/>
              <a:t>500</a:t>
            </a:r>
            <a:r>
              <a:rPr kumimoji="1" lang="ja-JP" altLang="en-US"/>
              <a:t>人の山入りの物　木を切ったり、石を掘り出したり、運んだりする人か？</a:t>
            </a:r>
          </a:p>
        </p:txBody>
      </p:sp>
      <p:sp>
        <p:nvSpPr>
          <p:cNvPr id="47108" name="スライド番号プレースホルダー 3">
            <a:extLst>
              <a:ext uri="{FF2B5EF4-FFF2-40B4-BE49-F238E27FC236}">
                <a16:creationId xmlns:a16="http://schemas.microsoft.com/office/drawing/2014/main" id="{8C2C6054-C286-4CA4-9406-9535CEFD82BE}"/>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2024BF86-5943-487A-B912-F0A37F0261D2}" type="slidenum">
              <a:rPr kumimoji="1" lang="ja-JP" altLang="en-US">
                <a:latin typeface="Arial" panose="020B0604020202020204" pitchFamily="34" charset="0"/>
              </a:rPr>
              <a:pPr eaLnBrk="1" hangingPunct="1"/>
              <a:t>28</a:t>
            </a:fld>
            <a:endParaRPr kumimoji="1" lang="ja-JP"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1AB907B-94BC-43CD-85A6-F271CDF27EDC}" type="slidenum">
              <a:rPr kumimoji="1" lang="ja-JP" altLang="en-US" smtClean="0"/>
              <a:t>30</a:t>
            </a:fld>
            <a:endParaRPr kumimoji="1" lang="ja-JP" altLang="en-US"/>
          </a:p>
        </p:txBody>
      </p:sp>
    </p:spTree>
    <p:extLst>
      <p:ext uri="{BB962C8B-B14F-4D97-AF65-F5344CB8AC3E}">
        <p14:creationId xmlns:p14="http://schemas.microsoft.com/office/powerpoint/2010/main" val="425948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345043B9-E829-405D-A73B-C1176396DF2D}"/>
              </a:ext>
            </a:extLst>
          </p:cNvPr>
          <p:cNvSpPr>
            <a:spLocks noGrp="1" noRot="1" noChangeAspect="1" noChangeArrowheads="1" noTextEdit="1"/>
          </p:cNvSpPr>
          <p:nvPr>
            <p:ph type="sldImg"/>
          </p:nvPr>
        </p:nvSpPr>
        <p:spPr/>
      </p:sp>
      <p:sp>
        <p:nvSpPr>
          <p:cNvPr id="10243" name="ノート プレースホルダー 2">
            <a:extLst>
              <a:ext uri="{FF2B5EF4-FFF2-40B4-BE49-F238E27FC236}">
                <a16:creationId xmlns:a16="http://schemas.microsoft.com/office/drawing/2014/main" id="{03D8462F-DC8E-4D32-89A8-7C07571120E9}"/>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この後、</a:t>
            </a:r>
            <a:r>
              <a:rPr kumimoji="1" lang="en-US" altLang="ja-JP"/>
              <a:t>30</a:t>
            </a:r>
            <a:r>
              <a:rPr kumimoji="1" lang="ja-JP" altLang="en-US"/>
              <a:t>分ほど、熱海市にある史跡江戸城石垣石丁場跡についてお話ししたいと思います。</a:t>
            </a:r>
            <a:endParaRPr kumimoji="1" lang="en-US" altLang="ja-JP"/>
          </a:p>
          <a:p>
            <a:r>
              <a:rPr kumimoji="1" lang="ja-JP" altLang="en-US"/>
              <a:t>国の史跡、いわゆる重要文化財となっているわけですが、なぜかといえば、それだけの価値があるからです。その特徴を端的に３つにまとめますと、まず</a:t>
            </a:r>
            <a:endParaRPr kumimoji="1" lang="en-US" altLang="ja-JP"/>
          </a:p>
          <a:p>
            <a:r>
              <a:rPr kumimoji="1" lang="ja-JP" altLang="en-US"/>
              <a:t>特別史跡江戸城　徳川将軍の居城　歴史的価値明確　その石垣の供給地</a:t>
            </a:r>
            <a:endParaRPr kumimoji="1" lang="en-US" altLang="ja-JP"/>
          </a:p>
          <a:p>
            <a:r>
              <a:rPr kumimoji="1" lang="ja-JP" altLang="en-US"/>
              <a:t>東都　江戸の雅号　なぜ江戸でないか？　一番目が日本の歴史の中での特色に対して地域的特色、ジオパーク的な特色</a:t>
            </a:r>
            <a:endParaRPr kumimoji="1" lang="en-US" altLang="ja-JP"/>
          </a:p>
          <a:p>
            <a:r>
              <a:rPr kumimoji="1" lang="ja-JP" altLang="en-US"/>
              <a:t>三番目は、中張窪に特有、最も特徴的なことといえる。</a:t>
            </a:r>
          </a:p>
        </p:txBody>
      </p:sp>
      <p:sp>
        <p:nvSpPr>
          <p:cNvPr id="10244" name="スライド番号プレースホルダー 3">
            <a:extLst>
              <a:ext uri="{FF2B5EF4-FFF2-40B4-BE49-F238E27FC236}">
                <a16:creationId xmlns:a16="http://schemas.microsoft.com/office/drawing/2014/main" id="{C6305AA4-8200-4263-8714-B99D1C009E3D}"/>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341A10FF-2B42-461E-8765-3233455640C9}" type="slidenum">
              <a:rPr kumimoji="1" lang="ja-JP" altLang="en-US">
                <a:latin typeface="Arial" panose="020B0604020202020204" pitchFamily="34" charset="0"/>
              </a:rPr>
              <a:pPr eaLnBrk="1" hangingPunct="1"/>
              <a:t>6</a:t>
            </a:fld>
            <a:endParaRPr kumimoji="1" lang="ja-JP"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3A8D2C02-FBCC-485D-8BC1-DA87E45A9561}"/>
              </a:ext>
            </a:extLst>
          </p:cNvPr>
          <p:cNvSpPr>
            <a:spLocks noGrp="1" noRot="1" noChangeAspect="1" noChangeArrowheads="1" noTextEdit="1"/>
          </p:cNvSpPr>
          <p:nvPr>
            <p:ph type="sldImg"/>
          </p:nvPr>
        </p:nvSpPr>
        <p:spPr/>
      </p:sp>
      <p:sp>
        <p:nvSpPr>
          <p:cNvPr id="12291" name="ノート プレースホルダー 2">
            <a:extLst>
              <a:ext uri="{FF2B5EF4-FFF2-40B4-BE49-F238E27FC236}">
                <a16:creationId xmlns:a16="http://schemas.microsoft.com/office/drawing/2014/main" id="{F5368162-9F78-45FC-9E82-FE9FFAF99F51}"/>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右上が豊臣時代の大阪城、真田丸があります。その下、徳川時代の大阪城、以下、松本城、名古屋城です。</a:t>
            </a:r>
            <a:endParaRPr kumimoji="1" lang="en-US" altLang="ja-JP"/>
          </a:p>
          <a:p>
            <a:r>
              <a:rPr kumimoji="1" lang="ja-JP" altLang="en-US"/>
              <a:t>右上が江戸城ですが、内堀だけでも他の城を飲み込むぐらい大きいですね。神田川、四谷、溜池、日比谷とつながる外堀で考えれば、日本史上最大の城というのは納得いただけると思います。</a:t>
            </a:r>
            <a:endParaRPr kumimoji="1" lang="en-US" altLang="ja-JP"/>
          </a:p>
          <a:p>
            <a:endParaRPr kumimoji="1" lang="ja-JP" altLang="en-US"/>
          </a:p>
        </p:txBody>
      </p:sp>
      <p:sp>
        <p:nvSpPr>
          <p:cNvPr id="12292" name="スライド番号プレースホルダー 3">
            <a:extLst>
              <a:ext uri="{FF2B5EF4-FFF2-40B4-BE49-F238E27FC236}">
                <a16:creationId xmlns:a16="http://schemas.microsoft.com/office/drawing/2014/main" id="{483A352C-E9E9-40FB-A942-88F2FA2781F1}"/>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3DAC64CA-0F73-4738-A704-F8ADA7C5D492}" type="slidenum">
              <a:rPr kumimoji="1" lang="ja-JP" altLang="en-US">
                <a:latin typeface="Arial" panose="020B0604020202020204" pitchFamily="34" charset="0"/>
              </a:rPr>
              <a:pPr eaLnBrk="1" hangingPunct="1"/>
              <a:t>7</a:t>
            </a:fld>
            <a:endParaRPr kumimoji="1" lang="ja-JP"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6F3AD-6387-42CA-B683-3D84C58DC68A}" type="slidenum">
              <a:rPr lang="ja-JP" altLang="en-US" smtClean="0"/>
              <a:pPr/>
              <a:t>9</a:t>
            </a:fld>
            <a:endParaRPr lang="ja-JP" altLang="en-US"/>
          </a:p>
        </p:txBody>
      </p:sp>
    </p:spTree>
    <p:extLst>
      <p:ext uri="{BB962C8B-B14F-4D97-AF65-F5344CB8AC3E}">
        <p14:creationId xmlns:p14="http://schemas.microsoft.com/office/powerpoint/2010/main" val="264297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490EFA6D-DD68-4EF5-9978-26F90FEB6EAF}"/>
              </a:ext>
            </a:extLst>
          </p:cNvPr>
          <p:cNvSpPr>
            <a:spLocks noGrp="1" noRot="1" noChangeAspect="1" noChangeArrowheads="1" noTextEdit="1"/>
          </p:cNvSpPr>
          <p:nvPr>
            <p:ph type="sldImg"/>
          </p:nvPr>
        </p:nvSpPr>
        <p:spPr/>
      </p:sp>
      <p:sp>
        <p:nvSpPr>
          <p:cNvPr id="16387" name="ノート プレースホルダー 2">
            <a:extLst>
              <a:ext uri="{FF2B5EF4-FFF2-40B4-BE49-F238E27FC236}">
                <a16:creationId xmlns:a16="http://schemas.microsoft.com/office/drawing/2014/main" id="{9B08821B-022A-4E96-BC63-7369CDE28422}"/>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p>
        </p:txBody>
      </p:sp>
      <p:sp>
        <p:nvSpPr>
          <p:cNvPr id="16388" name="スライド番号プレースホルダー 3">
            <a:extLst>
              <a:ext uri="{FF2B5EF4-FFF2-40B4-BE49-F238E27FC236}">
                <a16:creationId xmlns:a16="http://schemas.microsoft.com/office/drawing/2014/main" id="{AA1540E5-663F-4445-ACD1-1B30854F955B}"/>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B2E7E664-7D83-4625-8082-E00AA076E8EF}" type="slidenum">
              <a:rPr kumimoji="1" lang="ja-JP" altLang="en-US">
                <a:latin typeface="Arial" panose="020B0604020202020204" pitchFamily="34" charset="0"/>
              </a:rPr>
              <a:pPr eaLnBrk="1" hangingPunct="1"/>
              <a:t>10</a:t>
            </a:fld>
            <a:endParaRPr kumimoji="1" lang="ja-JP"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86B3069-12E8-41F7-8D10-E7057320F956}"/>
              </a:ext>
            </a:extLst>
          </p:cNvPr>
          <p:cNvSpPr>
            <a:spLocks noGrp="1" noRot="1" noChangeAspect="1" noChangeArrowheads="1" noTextEdit="1"/>
          </p:cNvSpPr>
          <p:nvPr>
            <p:ph type="sldImg"/>
          </p:nvPr>
        </p:nvSpPr>
        <p:spPr/>
      </p:sp>
      <p:sp>
        <p:nvSpPr>
          <p:cNvPr id="18435" name="ノート プレースホルダー 2">
            <a:extLst>
              <a:ext uri="{FF2B5EF4-FFF2-40B4-BE49-F238E27FC236}">
                <a16:creationId xmlns:a16="http://schemas.microsoft.com/office/drawing/2014/main" id="{03B90BC2-2BEF-4437-99A6-58F9E48B165C}"/>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赤茶は富士山、箱根　伊豆高原、大島といった比較的若い火山ですね。</a:t>
            </a:r>
            <a:endParaRPr kumimoji="1" lang="en-US" altLang="ja-JP"/>
          </a:p>
          <a:p>
            <a:r>
              <a:rPr kumimoji="1" lang="ja-JP" altLang="en-US"/>
              <a:t>黄土色が、先程の石丁場の分布図で赤いしかくがあった場所と重なるのがわかるかと思います。</a:t>
            </a:r>
            <a:endParaRPr kumimoji="1" lang="en-US" altLang="ja-JP"/>
          </a:p>
          <a:p>
            <a:r>
              <a:rPr kumimoji="1" lang="ja-JP" altLang="en-US"/>
              <a:t>逆▽が黄色うす黄色ですね。江戸、東京、そして鎌倉には黄土色がない、すなわち硬い安山岩がないということがわかります。</a:t>
            </a:r>
          </a:p>
        </p:txBody>
      </p:sp>
      <p:sp>
        <p:nvSpPr>
          <p:cNvPr id="18436" name="スライド番号プレースホルダー 3">
            <a:extLst>
              <a:ext uri="{FF2B5EF4-FFF2-40B4-BE49-F238E27FC236}">
                <a16:creationId xmlns:a16="http://schemas.microsoft.com/office/drawing/2014/main" id="{B36252B0-5B98-4E39-B0BE-9E6A0C138DE8}"/>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40F22F34-DE53-4CA5-81A8-F0365DD52334}" type="slidenum">
              <a:rPr kumimoji="1" lang="ja-JP" altLang="en-US">
                <a:latin typeface="Arial" panose="020B0604020202020204" pitchFamily="34" charset="0"/>
              </a:rPr>
              <a:pPr eaLnBrk="1" hangingPunct="1"/>
              <a:t>11</a:t>
            </a:fld>
            <a:endParaRPr kumimoji="1" lang="ja-JP"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D95F537F-CB97-43D6-9D40-E13E6DDD3293}"/>
              </a:ext>
            </a:extLst>
          </p:cNvPr>
          <p:cNvSpPr>
            <a:spLocks noGrp="1" noRot="1" noChangeAspect="1" noChangeArrowheads="1" noTextEdit="1"/>
          </p:cNvSpPr>
          <p:nvPr>
            <p:ph type="sldImg"/>
          </p:nvPr>
        </p:nvSpPr>
        <p:spPr/>
      </p:sp>
      <p:sp>
        <p:nvSpPr>
          <p:cNvPr id="20483" name="ノート プレースホルダー 2">
            <a:extLst>
              <a:ext uri="{FF2B5EF4-FFF2-40B4-BE49-F238E27FC236}">
                <a16:creationId xmlns:a16="http://schemas.microsoft.com/office/drawing/2014/main" id="{702FED89-FD4A-46E3-BC24-2994988C59AC}"/>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かつては、熱海市域は大きく北が、箱根系の湯河原火山、南が多賀火山で、</a:t>
            </a:r>
          </a:p>
        </p:txBody>
      </p:sp>
      <p:sp>
        <p:nvSpPr>
          <p:cNvPr id="20484" name="スライド番号プレースホルダー 3">
            <a:extLst>
              <a:ext uri="{FF2B5EF4-FFF2-40B4-BE49-F238E27FC236}">
                <a16:creationId xmlns:a16="http://schemas.microsoft.com/office/drawing/2014/main" id="{7A6A3C8C-5DA2-4D01-8E46-64D4BD6F898B}"/>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34448EED-59D0-4DC9-89F8-A6324C15EBBB}" type="slidenum">
              <a:rPr kumimoji="1" lang="ja-JP" altLang="en-US">
                <a:latin typeface="Arial" panose="020B0604020202020204" pitchFamily="34" charset="0"/>
              </a:rPr>
              <a:pPr eaLnBrk="1" hangingPunct="1"/>
              <a:t>12</a:t>
            </a:fld>
            <a:endParaRPr kumimoji="1" lang="ja-JP"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3E25C4C4-57A6-407F-8D69-2979F0ACC2B7}"/>
              </a:ext>
            </a:extLst>
          </p:cNvPr>
          <p:cNvSpPr>
            <a:spLocks noGrp="1" noRot="1" noChangeAspect="1" noChangeArrowheads="1" noTextEdit="1"/>
          </p:cNvSpPr>
          <p:nvPr>
            <p:ph type="sldImg"/>
          </p:nvPr>
        </p:nvSpPr>
        <p:spPr/>
      </p:sp>
      <p:sp>
        <p:nvSpPr>
          <p:cNvPr id="22531" name="ノート プレースホルダー 2">
            <a:extLst>
              <a:ext uri="{FF2B5EF4-FFF2-40B4-BE49-F238E27FC236}">
                <a16:creationId xmlns:a16="http://schemas.microsoft.com/office/drawing/2014/main" id="{0806DB2B-CF61-409E-9243-9C10D2BB9C97}"/>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鎌倉の永福寺跡の発掘調査風景です。ゴロゴロしていく大きな石が安山岩で、お寺のお堂の礎石に使われました。</a:t>
            </a:r>
          </a:p>
        </p:txBody>
      </p:sp>
      <p:sp>
        <p:nvSpPr>
          <p:cNvPr id="22532" name="スライド番号プレースホルダー 3">
            <a:extLst>
              <a:ext uri="{FF2B5EF4-FFF2-40B4-BE49-F238E27FC236}">
                <a16:creationId xmlns:a16="http://schemas.microsoft.com/office/drawing/2014/main" id="{20BCE7ED-836C-4EA8-BAB9-CB09748E91B0}"/>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E564AB94-04D3-48DA-8B3C-833F73592BFE}" type="slidenum">
              <a:rPr kumimoji="1" lang="ja-JP" altLang="en-US">
                <a:latin typeface="Arial" panose="020B0604020202020204" pitchFamily="34" charset="0"/>
              </a:rPr>
              <a:pPr eaLnBrk="1" hangingPunct="1"/>
              <a:t>13</a:t>
            </a:fld>
            <a:endParaRPr kumimoji="1" lang="ja-JP"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28716E58-AFCC-48C2-8254-E6FEF23C9C8D}"/>
              </a:ext>
            </a:extLst>
          </p:cNvPr>
          <p:cNvSpPr>
            <a:spLocks noGrp="1" noRot="1" noChangeAspect="1" noChangeArrowheads="1" noTextEdit="1"/>
          </p:cNvSpPr>
          <p:nvPr>
            <p:ph type="sldImg"/>
          </p:nvPr>
        </p:nvSpPr>
        <p:spPr/>
      </p:sp>
      <p:sp>
        <p:nvSpPr>
          <p:cNvPr id="24579" name="ノート プレースホルダー 2">
            <a:extLst>
              <a:ext uri="{FF2B5EF4-FFF2-40B4-BE49-F238E27FC236}">
                <a16:creationId xmlns:a16="http://schemas.microsoft.com/office/drawing/2014/main" id="{1E96D5B3-5EDF-48CC-9B62-2515B325F378}"/>
              </a:ext>
            </a:extLst>
          </p:cNvPr>
          <p:cNvSpPr>
            <a:spLocks noGrp="1" noChangeArrowheads="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t>これも鎌倉で覚園寺です。人の背丈の</a:t>
            </a:r>
            <a:r>
              <a:rPr kumimoji="1" lang="en-US" altLang="ja-JP"/>
              <a:t>2</a:t>
            </a:r>
            <a:r>
              <a:rPr kumimoji="1" lang="ja-JP" altLang="en-US"/>
              <a:t>倍もあるような大きな宝篋印塔ですね。</a:t>
            </a:r>
            <a:endParaRPr kumimoji="1" lang="en-US" altLang="ja-JP"/>
          </a:p>
          <a:p>
            <a:r>
              <a:rPr kumimoji="1" lang="ja-JP" altLang="en-US"/>
              <a:t>これも安山岩です。解体修理でこの基礎の部分に矢穴の跡があることがわかっています。</a:t>
            </a:r>
            <a:endParaRPr kumimoji="1" lang="en-US" altLang="ja-JP"/>
          </a:p>
          <a:p>
            <a:r>
              <a:rPr kumimoji="1" lang="ja-JP" altLang="en-US"/>
              <a:t>ちなみに、次回の講師である村木先生、</a:t>
            </a:r>
            <a:r>
              <a:rPr kumimoji="1" lang="en-US" altLang="ja-JP"/>
              <a:t>8</a:t>
            </a:r>
            <a:r>
              <a:rPr kumimoji="1" lang="ja-JP" altLang="en-US"/>
              <a:t>月の山下先生が写っています。</a:t>
            </a:r>
            <a:endParaRPr kumimoji="1" lang="en-US" altLang="ja-JP"/>
          </a:p>
          <a:p>
            <a:r>
              <a:rPr kumimoji="1" lang="ja-JP" altLang="en-US"/>
              <a:t>ともかく、伊豆半島の安山岩が鎌倉時代から東国の首都である鎌倉に運ばれていたことは明らかであります。</a:t>
            </a:r>
          </a:p>
        </p:txBody>
      </p:sp>
      <p:sp>
        <p:nvSpPr>
          <p:cNvPr id="24580" name="スライド番号プレースホルダー 3">
            <a:extLst>
              <a:ext uri="{FF2B5EF4-FFF2-40B4-BE49-F238E27FC236}">
                <a16:creationId xmlns:a16="http://schemas.microsoft.com/office/drawing/2014/main" id="{69D718B7-815F-4A7C-888F-E3F15DC1E337}"/>
              </a:ext>
            </a:extLst>
          </p:cNvPr>
          <p:cNvSpPr>
            <a:spLocks noGrp="1" noChangeArrowheads="1"/>
          </p:cNvSpPr>
          <p:nvPr>
            <p:ph type="sldNum" sz="quarter" idx="5"/>
          </p:nvPr>
        </p:nvSpPr>
        <p:spPr/>
        <p:txBody>
          <a:bodyPr/>
          <a:lstStyle>
            <a:lvl1pPr defTabSz="912813" eaLnBrk="0" hangingPunct="0">
              <a:defRPr>
                <a:solidFill>
                  <a:schemeClr val="tx1"/>
                </a:solidFill>
                <a:latin typeface="Calibri" panose="020F0502020204030204" pitchFamily="34" charset="0"/>
              </a:defRPr>
            </a:lvl1pPr>
            <a:lvl2pPr defTabSz="912813" eaLnBrk="0" hangingPunct="0">
              <a:defRPr>
                <a:solidFill>
                  <a:schemeClr val="tx1"/>
                </a:solidFill>
                <a:latin typeface="Calibri" panose="020F0502020204030204" pitchFamily="34" charset="0"/>
              </a:defRPr>
            </a:lvl2pPr>
            <a:lvl3pPr defTabSz="912813" eaLnBrk="0" hangingPunct="0">
              <a:defRPr>
                <a:solidFill>
                  <a:schemeClr val="tx1"/>
                </a:solidFill>
                <a:latin typeface="Calibri" panose="020F0502020204030204" pitchFamily="34" charset="0"/>
              </a:defRPr>
            </a:lvl3pPr>
            <a:lvl4pPr defTabSz="912813" eaLnBrk="0" hangingPunct="0">
              <a:defRPr>
                <a:solidFill>
                  <a:schemeClr val="tx1"/>
                </a:solidFill>
                <a:latin typeface="Calibri" panose="020F0502020204030204" pitchFamily="34" charset="0"/>
              </a:defRPr>
            </a:lvl4pPr>
            <a:lvl5pPr defTabSz="912813" eaLnBrk="0" hangingPunct="0">
              <a:defRPr>
                <a:solidFill>
                  <a:schemeClr val="tx1"/>
                </a:solidFill>
                <a:latin typeface="Calibri" panose="020F0502020204030204" pitchFamily="34" charset="0"/>
              </a:defRPr>
            </a:lvl5pPr>
            <a:lvl6pPr defTabSz="912813" eaLnBrk="0" fontAlgn="base" hangingPunct="0">
              <a:spcBef>
                <a:spcPct val="0"/>
              </a:spcBef>
              <a:spcAft>
                <a:spcPct val="0"/>
              </a:spcAft>
              <a:defRPr>
                <a:solidFill>
                  <a:schemeClr val="tx1"/>
                </a:solidFill>
                <a:latin typeface="Calibri" panose="020F0502020204030204" pitchFamily="34" charset="0"/>
              </a:defRPr>
            </a:lvl6pPr>
            <a:lvl7pPr defTabSz="912813" eaLnBrk="0" fontAlgn="base" hangingPunct="0">
              <a:spcBef>
                <a:spcPct val="0"/>
              </a:spcBef>
              <a:spcAft>
                <a:spcPct val="0"/>
              </a:spcAft>
              <a:defRPr>
                <a:solidFill>
                  <a:schemeClr val="tx1"/>
                </a:solidFill>
                <a:latin typeface="Calibri" panose="020F0502020204030204" pitchFamily="34" charset="0"/>
              </a:defRPr>
            </a:lvl7pPr>
            <a:lvl8pPr defTabSz="912813" eaLnBrk="0" fontAlgn="base" hangingPunct="0">
              <a:spcBef>
                <a:spcPct val="0"/>
              </a:spcBef>
              <a:spcAft>
                <a:spcPct val="0"/>
              </a:spcAft>
              <a:defRPr>
                <a:solidFill>
                  <a:schemeClr val="tx1"/>
                </a:solidFill>
                <a:latin typeface="Calibri" panose="020F0502020204030204" pitchFamily="34" charset="0"/>
              </a:defRPr>
            </a:lvl8pPr>
            <a:lvl9pPr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C661B9EB-280A-4397-8E89-3B8CF2B8A775}" type="slidenum">
              <a:rPr kumimoji="1" lang="ja-JP" altLang="en-US">
                <a:latin typeface="Arial" panose="020B0604020202020204" pitchFamily="34" charset="0"/>
              </a:rPr>
              <a:pPr eaLnBrk="1" hangingPunct="1"/>
              <a:t>14</a:t>
            </a:fld>
            <a:endParaRPr kumimoji="1" lang="ja-JP"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20988C-DFFE-4546-8798-AD50E65CCAA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A8E28BA-CF18-4E2A-920A-17BCE3DC3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D3D2C6C-FFCF-463A-BC98-CFEE8D45B53D}"/>
              </a:ext>
            </a:extLst>
          </p:cNvPr>
          <p:cNvSpPr>
            <a:spLocks noGrp="1"/>
          </p:cNvSpPr>
          <p:nvPr>
            <p:ph type="dt" sz="half" idx="10"/>
          </p:nvPr>
        </p:nvSpPr>
        <p:spPr/>
        <p:txBody>
          <a:bodyPr/>
          <a:lstStyle/>
          <a:p>
            <a:fld id="{271431E6-8D02-46A4-9B53-3EB5011456DA}" type="datetime1">
              <a:rPr kumimoji="1" lang="ja-JP" altLang="en-US" smtClean="0"/>
              <a:t>2021/11/12</a:t>
            </a:fld>
            <a:endParaRPr kumimoji="1" lang="ja-JP" altLang="en-US"/>
          </a:p>
        </p:txBody>
      </p:sp>
      <p:sp>
        <p:nvSpPr>
          <p:cNvPr id="5" name="フッター プレースホルダー 4">
            <a:extLst>
              <a:ext uri="{FF2B5EF4-FFF2-40B4-BE49-F238E27FC236}">
                <a16:creationId xmlns:a16="http://schemas.microsoft.com/office/drawing/2014/main" id="{818DC70D-E359-46D8-84C5-754C26122B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90E1699-75C3-4B03-9AFB-13D11B09D9D3}"/>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340795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FC622-A006-4136-B315-3A2EED1C8E0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9A0F79F-F45B-4593-9D07-9305622E125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C8387E-8163-41DF-A0C3-F4531AA88484}"/>
              </a:ext>
            </a:extLst>
          </p:cNvPr>
          <p:cNvSpPr>
            <a:spLocks noGrp="1"/>
          </p:cNvSpPr>
          <p:nvPr>
            <p:ph type="dt" sz="half" idx="10"/>
          </p:nvPr>
        </p:nvSpPr>
        <p:spPr/>
        <p:txBody>
          <a:bodyPr/>
          <a:lstStyle/>
          <a:p>
            <a:fld id="{1E4E3575-8FD2-4532-99EA-91D25FAF8769}" type="datetime1">
              <a:rPr kumimoji="1" lang="ja-JP" altLang="en-US" smtClean="0"/>
              <a:t>2021/11/12</a:t>
            </a:fld>
            <a:endParaRPr kumimoji="1" lang="ja-JP" altLang="en-US"/>
          </a:p>
        </p:txBody>
      </p:sp>
      <p:sp>
        <p:nvSpPr>
          <p:cNvPr id="5" name="フッター プレースホルダー 4">
            <a:extLst>
              <a:ext uri="{FF2B5EF4-FFF2-40B4-BE49-F238E27FC236}">
                <a16:creationId xmlns:a16="http://schemas.microsoft.com/office/drawing/2014/main" id="{97C16582-967A-4845-8C15-B6B29237C7B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E0824E1-EB0E-4A34-9A87-FD03831F85A2}"/>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15134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0D3122D-1D64-4FFF-AD11-82B32C984AB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EA5616-34D0-4968-8A5B-C199134ABA8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BE7C45-85A2-4D76-91ED-0BD820DB9ADB}"/>
              </a:ext>
            </a:extLst>
          </p:cNvPr>
          <p:cNvSpPr>
            <a:spLocks noGrp="1"/>
          </p:cNvSpPr>
          <p:nvPr>
            <p:ph type="dt" sz="half" idx="10"/>
          </p:nvPr>
        </p:nvSpPr>
        <p:spPr/>
        <p:txBody>
          <a:bodyPr/>
          <a:lstStyle/>
          <a:p>
            <a:fld id="{50F7ED78-B2AB-49FD-A1C0-7F5065FABDD3}" type="datetime1">
              <a:rPr kumimoji="1" lang="ja-JP" altLang="en-US" smtClean="0"/>
              <a:t>2021/11/12</a:t>
            </a:fld>
            <a:endParaRPr kumimoji="1" lang="ja-JP" altLang="en-US"/>
          </a:p>
        </p:txBody>
      </p:sp>
      <p:sp>
        <p:nvSpPr>
          <p:cNvPr id="5" name="フッター プレースホルダー 4">
            <a:extLst>
              <a:ext uri="{FF2B5EF4-FFF2-40B4-BE49-F238E27FC236}">
                <a16:creationId xmlns:a16="http://schemas.microsoft.com/office/drawing/2014/main" id="{CF50664E-D9FD-48AA-AAAA-0898DF2A29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6E0248-AEC0-4702-B0EB-4FD4A7310719}"/>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178292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78BF1F-95E8-4937-8086-D9D27FD82DF5}"/>
              </a:ext>
            </a:extLst>
          </p:cNvPr>
          <p:cNvSpPr>
            <a:spLocks noGrp="1"/>
          </p:cNvSpPr>
          <p:nvPr>
            <p:ph type="title"/>
          </p:nvPr>
        </p:nvSpPr>
        <p:spPr>
          <a:xfrm>
            <a:off x="646111" y="452718"/>
            <a:ext cx="9404723" cy="1400530"/>
          </a:xfrm>
          <a:prstGeom prst="rect">
            <a:avLst/>
          </a:prstGeom>
        </p:spPr>
        <p:txBody>
          <a:bodyPr/>
          <a:lstStyle/>
          <a:p>
            <a:r>
              <a:rPr kumimoji="1" lang="ja-JP" altLang="en-US"/>
              <a:t>マスター タイトルの書式設定</a:t>
            </a:r>
          </a:p>
        </p:txBody>
      </p:sp>
      <p:sp>
        <p:nvSpPr>
          <p:cNvPr id="5" name="スライド番号プレースホルダー 4">
            <a:extLst>
              <a:ext uri="{FF2B5EF4-FFF2-40B4-BE49-F238E27FC236}">
                <a16:creationId xmlns:a16="http://schemas.microsoft.com/office/drawing/2014/main" id="{45A9265B-8DEF-4A42-A4AE-FC526A7ABCFC}"/>
              </a:ext>
            </a:extLst>
          </p:cNvPr>
          <p:cNvSpPr>
            <a:spLocks noGrp="1"/>
          </p:cNvSpPr>
          <p:nvPr>
            <p:ph type="sldNum" sz="quarter" idx="12"/>
          </p:nvPr>
        </p:nvSpPr>
        <p:spPr>
          <a:xfrm>
            <a:off x="9363049" y="6447548"/>
            <a:ext cx="2743200" cy="365125"/>
          </a:xfrm>
        </p:spPr>
        <p:txBody>
          <a:bodyPr/>
          <a:lstStyle/>
          <a:p>
            <a:fld id="{3B567B82-C6E4-4F40-8097-51CCFCD72C0D}" type="slidenum">
              <a:rPr lang="ja-JP" altLang="en-US" smtClean="0"/>
              <a:pPr/>
              <a:t>‹#›</a:t>
            </a:fld>
            <a:endParaRPr lang="ja-JP" altLang="en-US" dirty="0"/>
          </a:p>
        </p:txBody>
      </p:sp>
    </p:spTree>
    <p:extLst>
      <p:ext uri="{BB962C8B-B14F-4D97-AF65-F5344CB8AC3E}">
        <p14:creationId xmlns:p14="http://schemas.microsoft.com/office/powerpoint/2010/main" val="2041808921"/>
      </p:ext>
    </p:extLst>
  </p:cSld>
  <p:clrMapOvr>
    <a:masterClrMapping/>
  </p:clrMapOvr>
  <mc:AlternateContent xmlns:mc="http://schemas.openxmlformats.org/markup-compatibility/2006" xmlns:p14="http://schemas.microsoft.com/office/powerpoint/2010/main">
    <mc:Choice Requires="p14">
      <p:transition spd="slow" p14:dur="2000" advTm="157079"/>
    </mc:Choice>
    <mc:Fallback xmlns="">
      <p:transition spd="slow" advTm="15707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0DB29F-7569-4D3A-BB90-1C7409E2F1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07847D-967C-497B-9584-004A8FFD454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FB272F-E9A7-4357-A932-8333C193FE5B}"/>
              </a:ext>
            </a:extLst>
          </p:cNvPr>
          <p:cNvSpPr>
            <a:spLocks noGrp="1"/>
          </p:cNvSpPr>
          <p:nvPr>
            <p:ph type="dt" sz="half" idx="10"/>
          </p:nvPr>
        </p:nvSpPr>
        <p:spPr/>
        <p:txBody>
          <a:bodyPr/>
          <a:lstStyle/>
          <a:p>
            <a:fld id="{822BF397-45F0-40F4-99CD-B2BA3B97ABC7}" type="datetime1">
              <a:rPr kumimoji="1" lang="ja-JP" altLang="en-US" smtClean="0"/>
              <a:t>2021/11/12</a:t>
            </a:fld>
            <a:endParaRPr kumimoji="1" lang="ja-JP" altLang="en-US"/>
          </a:p>
        </p:txBody>
      </p:sp>
      <p:sp>
        <p:nvSpPr>
          <p:cNvPr id="5" name="フッター プレースホルダー 4">
            <a:extLst>
              <a:ext uri="{FF2B5EF4-FFF2-40B4-BE49-F238E27FC236}">
                <a16:creationId xmlns:a16="http://schemas.microsoft.com/office/drawing/2014/main" id="{49199304-BBAA-4141-B69A-911C185D1D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83E57F3-A480-4959-8874-572E8743D4C9}"/>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366363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17A00-D160-407D-976C-862F0FE44EB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41A84B-1C9E-45AC-B62E-A80E49B80F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E46E7B0-4EA7-4206-950B-8A91A078B3FC}"/>
              </a:ext>
            </a:extLst>
          </p:cNvPr>
          <p:cNvSpPr>
            <a:spLocks noGrp="1"/>
          </p:cNvSpPr>
          <p:nvPr>
            <p:ph type="dt" sz="half" idx="10"/>
          </p:nvPr>
        </p:nvSpPr>
        <p:spPr/>
        <p:txBody>
          <a:bodyPr/>
          <a:lstStyle/>
          <a:p>
            <a:fld id="{835A3187-6054-48A3-AB2B-4BC8C20860E7}" type="datetime1">
              <a:rPr kumimoji="1" lang="ja-JP" altLang="en-US" smtClean="0"/>
              <a:t>2021/11/12</a:t>
            </a:fld>
            <a:endParaRPr kumimoji="1" lang="ja-JP" altLang="en-US"/>
          </a:p>
        </p:txBody>
      </p:sp>
      <p:sp>
        <p:nvSpPr>
          <p:cNvPr id="5" name="フッター プレースホルダー 4">
            <a:extLst>
              <a:ext uri="{FF2B5EF4-FFF2-40B4-BE49-F238E27FC236}">
                <a16:creationId xmlns:a16="http://schemas.microsoft.com/office/drawing/2014/main" id="{B2775237-64C3-463C-8B57-EA2EED5AFA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410619-401C-49DC-BFC2-8BDCE52296FB}"/>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222344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AF841-3D3E-41A4-B184-3996D576C4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C41117-4A68-486F-8D6D-BC336B45A55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98D32F-923B-47E1-A2CA-A21DB3ED070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E58EC00-2E6D-4B63-A86A-310CA71C1D46}"/>
              </a:ext>
            </a:extLst>
          </p:cNvPr>
          <p:cNvSpPr>
            <a:spLocks noGrp="1"/>
          </p:cNvSpPr>
          <p:nvPr>
            <p:ph type="dt" sz="half" idx="10"/>
          </p:nvPr>
        </p:nvSpPr>
        <p:spPr/>
        <p:txBody>
          <a:bodyPr/>
          <a:lstStyle/>
          <a:p>
            <a:fld id="{B271D3B5-0191-4B98-99FC-3D925E1D6FF3}" type="datetime1">
              <a:rPr kumimoji="1" lang="ja-JP" altLang="en-US" smtClean="0"/>
              <a:t>2021/11/12</a:t>
            </a:fld>
            <a:endParaRPr kumimoji="1" lang="ja-JP" altLang="en-US"/>
          </a:p>
        </p:txBody>
      </p:sp>
      <p:sp>
        <p:nvSpPr>
          <p:cNvPr id="6" name="フッター プレースホルダー 5">
            <a:extLst>
              <a:ext uri="{FF2B5EF4-FFF2-40B4-BE49-F238E27FC236}">
                <a16:creationId xmlns:a16="http://schemas.microsoft.com/office/drawing/2014/main" id="{2300797D-3FC6-4E8F-8CF3-D880809CCB4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C478626-6187-4D33-80A9-315A1629D38E}"/>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229652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AD0E3F-4BE1-423D-AF12-6783D5032A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0A24626-B7FA-4951-97E9-AFF03F7D46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4623D80-FB15-43A9-87BB-45FECB508CF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F054CE5-040C-4E8D-90E6-27C89B4F3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D83EA98-29B2-4042-8FB7-5F348F23DF7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91B5BF1-5830-4D2A-B14A-EEF0B2E3E326}"/>
              </a:ext>
            </a:extLst>
          </p:cNvPr>
          <p:cNvSpPr>
            <a:spLocks noGrp="1"/>
          </p:cNvSpPr>
          <p:nvPr>
            <p:ph type="dt" sz="half" idx="10"/>
          </p:nvPr>
        </p:nvSpPr>
        <p:spPr/>
        <p:txBody>
          <a:bodyPr/>
          <a:lstStyle/>
          <a:p>
            <a:fld id="{A0692246-7B8E-498C-913D-C75078A43CB9}" type="datetime1">
              <a:rPr kumimoji="1" lang="ja-JP" altLang="en-US" smtClean="0"/>
              <a:t>2021/11/12</a:t>
            </a:fld>
            <a:endParaRPr kumimoji="1" lang="ja-JP" altLang="en-US"/>
          </a:p>
        </p:txBody>
      </p:sp>
      <p:sp>
        <p:nvSpPr>
          <p:cNvPr id="8" name="フッター プレースホルダー 7">
            <a:extLst>
              <a:ext uri="{FF2B5EF4-FFF2-40B4-BE49-F238E27FC236}">
                <a16:creationId xmlns:a16="http://schemas.microsoft.com/office/drawing/2014/main" id="{2115DF55-5A66-46AB-824C-8A8A098DEC7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AD53B0E-97C8-4552-A8A3-8E393EA1F19C}"/>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6637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92ADE1-E767-4066-BABF-128294516A5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6FDA346-6866-4D6B-8ABB-CB5242D4848C}"/>
              </a:ext>
            </a:extLst>
          </p:cNvPr>
          <p:cNvSpPr>
            <a:spLocks noGrp="1"/>
          </p:cNvSpPr>
          <p:nvPr>
            <p:ph type="dt" sz="half" idx="10"/>
          </p:nvPr>
        </p:nvSpPr>
        <p:spPr/>
        <p:txBody>
          <a:bodyPr/>
          <a:lstStyle/>
          <a:p>
            <a:fld id="{906C79D2-37B2-48E3-866E-672BAA8BACF5}" type="datetime1">
              <a:rPr kumimoji="1" lang="ja-JP" altLang="en-US" smtClean="0"/>
              <a:t>2021/11/12</a:t>
            </a:fld>
            <a:endParaRPr kumimoji="1" lang="ja-JP" altLang="en-US"/>
          </a:p>
        </p:txBody>
      </p:sp>
      <p:sp>
        <p:nvSpPr>
          <p:cNvPr id="4" name="フッター プレースホルダー 3">
            <a:extLst>
              <a:ext uri="{FF2B5EF4-FFF2-40B4-BE49-F238E27FC236}">
                <a16:creationId xmlns:a16="http://schemas.microsoft.com/office/drawing/2014/main" id="{A7437F18-DCD3-4D2B-8549-659C06EF34C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2E63B4E-4DB0-47B0-AA93-4598AB43D5E0}"/>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1320555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4F2491E-8995-4924-B089-EF16437BE9E9}"/>
              </a:ext>
            </a:extLst>
          </p:cNvPr>
          <p:cNvSpPr>
            <a:spLocks noGrp="1"/>
          </p:cNvSpPr>
          <p:nvPr>
            <p:ph type="dt" sz="half" idx="10"/>
          </p:nvPr>
        </p:nvSpPr>
        <p:spPr/>
        <p:txBody>
          <a:bodyPr/>
          <a:lstStyle/>
          <a:p>
            <a:fld id="{6C51656B-D0A5-4299-AC16-5166466F7E55}" type="datetime1">
              <a:rPr kumimoji="1" lang="ja-JP" altLang="en-US" smtClean="0"/>
              <a:t>2021/11/12</a:t>
            </a:fld>
            <a:endParaRPr kumimoji="1" lang="ja-JP" altLang="en-US"/>
          </a:p>
        </p:txBody>
      </p:sp>
      <p:sp>
        <p:nvSpPr>
          <p:cNvPr id="3" name="フッター プレースホルダー 2">
            <a:extLst>
              <a:ext uri="{FF2B5EF4-FFF2-40B4-BE49-F238E27FC236}">
                <a16:creationId xmlns:a16="http://schemas.microsoft.com/office/drawing/2014/main" id="{DDBCA54A-47AB-43FA-9EF6-42FA1BE130D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A581936-AE62-4F9C-A1AF-BBFD2EDF1D4E}"/>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40220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D0990-4E62-4EC5-9EAF-9622224932B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1D302CE-A418-4753-A4BB-9EF97363C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57266DF-4E2C-4FAE-B50D-201DF23FC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EBA807B-EA2A-4D8F-948B-0B1D913203B4}"/>
              </a:ext>
            </a:extLst>
          </p:cNvPr>
          <p:cNvSpPr>
            <a:spLocks noGrp="1"/>
          </p:cNvSpPr>
          <p:nvPr>
            <p:ph type="dt" sz="half" idx="10"/>
          </p:nvPr>
        </p:nvSpPr>
        <p:spPr/>
        <p:txBody>
          <a:bodyPr/>
          <a:lstStyle/>
          <a:p>
            <a:fld id="{92F7251F-E7A2-44AD-A886-81F8365DC5A4}" type="datetime1">
              <a:rPr kumimoji="1" lang="ja-JP" altLang="en-US" smtClean="0"/>
              <a:t>2021/11/12</a:t>
            </a:fld>
            <a:endParaRPr kumimoji="1" lang="ja-JP" altLang="en-US"/>
          </a:p>
        </p:txBody>
      </p:sp>
      <p:sp>
        <p:nvSpPr>
          <p:cNvPr id="6" name="フッター プレースホルダー 5">
            <a:extLst>
              <a:ext uri="{FF2B5EF4-FFF2-40B4-BE49-F238E27FC236}">
                <a16:creationId xmlns:a16="http://schemas.microsoft.com/office/drawing/2014/main" id="{97564308-0C9C-4615-92EC-9DE7DD6319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AE27710-91ED-48CF-B459-352CFA552AD5}"/>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2666822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79C4A3-A0CF-4E1B-99FC-18F6EF12F5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86762CC-29A0-41F3-8E3C-DD52A3314B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CF3ABB5-4328-4802-BB98-13D746DCD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5382A0-9407-4A76-93B2-34B62DF89440}"/>
              </a:ext>
            </a:extLst>
          </p:cNvPr>
          <p:cNvSpPr>
            <a:spLocks noGrp="1"/>
          </p:cNvSpPr>
          <p:nvPr>
            <p:ph type="dt" sz="half" idx="10"/>
          </p:nvPr>
        </p:nvSpPr>
        <p:spPr/>
        <p:txBody>
          <a:bodyPr/>
          <a:lstStyle/>
          <a:p>
            <a:fld id="{1692FDD6-27BE-440A-AF5B-55A061F4638E}" type="datetime1">
              <a:rPr kumimoji="1" lang="ja-JP" altLang="en-US" smtClean="0"/>
              <a:t>2021/11/12</a:t>
            </a:fld>
            <a:endParaRPr kumimoji="1" lang="ja-JP" altLang="en-US"/>
          </a:p>
        </p:txBody>
      </p:sp>
      <p:sp>
        <p:nvSpPr>
          <p:cNvPr id="6" name="フッター プレースホルダー 5">
            <a:extLst>
              <a:ext uri="{FF2B5EF4-FFF2-40B4-BE49-F238E27FC236}">
                <a16:creationId xmlns:a16="http://schemas.microsoft.com/office/drawing/2014/main" id="{72F724E4-993E-4DBA-BF78-1E15AD4366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AF21DD-804D-4024-B7DD-557892EA3DE0}"/>
              </a:ext>
            </a:extLst>
          </p:cNvPr>
          <p:cNvSpPr>
            <a:spLocks noGrp="1"/>
          </p:cNvSpPr>
          <p:nvPr>
            <p:ph type="sldNum" sz="quarter" idx="12"/>
          </p:nvPr>
        </p:nvSpPr>
        <p:spPr/>
        <p:txBody>
          <a:bodyPr/>
          <a:lstStyle/>
          <a:p>
            <a:fld id="{94E01C60-D7B8-4348-AE1F-657F7F11E4FA}" type="slidenum">
              <a:rPr kumimoji="1" lang="ja-JP" altLang="en-US" smtClean="0"/>
              <a:t>‹#›</a:t>
            </a:fld>
            <a:endParaRPr kumimoji="1" lang="ja-JP" altLang="en-US"/>
          </a:p>
        </p:txBody>
      </p:sp>
    </p:spTree>
    <p:extLst>
      <p:ext uri="{BB962C8B-B14F-4D97-AF65-F5344CB8AC3E}">
        <p14:creationId xmlns:p14="http://schemas.microsoft.com/office/powerpoint/2010/main" val="102196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E91F592-C311-4EEB-AB91-0C4C11BE5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82BF5A7-97A1-47EB-8998-20586B5A3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61C170B-90C8-4F76-BDE3-78CE27822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F20B8-B10D-40ED-BBC9-88C880AF744E}" type="datetime1">
              <a:rPr kumimoji="1" lang="ja-JP" altLang="en-US" smtClean="0"/>
              <a:t>2021/11/12</a:t>
            </a:fld>
            <a:endParaRPr kumimoji="1" lang="ja-JP" altLang="en-US"/>
          </a:p>
        </p:txBody>
      </p:sp>
      <p:sp>
        <p:nvSpPr>
          <p:cNvPr id="5" name="フッター プレースホルダー 4">
            <a:extLst>
              <a:ext uri="{FF2B5EF4-FFF2-40B4-BE49-F238E27FC236}">
                <a16:creationId xmlns:a16="http://schemas.microsoft.com/office/drawing/2014/main" id="{6BDB3150-4B65-40A5-B775-DFCCF26D5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15F4307-9F83-47B6-B43A-C5FBBFE93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01C60-D7B8-4348-AE1F-657F7F11E4FA}" type="slidenum">
              <a:rPr kumimoji="1" lang="ja-JP" altLang="en-US" smtClean="0"/>
              <a:pPr/>
              <a:t>‹#›</a:t>
            </a:fld>
            <a:endParaRPr kumimoji="1" lang="ja-JP" altLang="en-US" dirty="0"/>
          </a:p>
        </p:txBody>
      </p:sp>
    </p:spTree>
    <p:extLst>
      <p:ext uri="{BB962C8B-B14F-4D97-AF65-F5344CB8AC3E}">
        <p14:creationId xmlns:p14="http://schemas.microsoft.com/office/powerpoint/2010/main" val="19496105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jpe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17.png"/><Relationship Id="rId2" Type="http://schemas.microsoft.com/office/2007/relationships/media" Target="../media/media15.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67FD310-C3F9-4C40-B489-80FF22B6E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293" y="307775"/>
            <a:ext cx="7944222" cy="2198199"/>
          </a:xfrm>
          <a:prstGeom prst="rect">
            <a:avLst/>
          </a:prstGeom>
          <a:effectLst>
            <a:outerShdw blurRad="63500" sx="102000" sy="102000" algn="ctr" rotWithShape="0">
              <a:prstClr val="black">
                <a:alpha val="40000"/>
              </a:prstClr>
            </a:outerShdw>
          </a:effectLst>
        </p:spPr>
      </p:pic>
      <p:sp>
        <p:nvSpPr>
          <p:cNvPr id="17" name="正方形/長方形 16">
            <a:extLst>
              <a:ext uri="{FF2B5EF4-FFF2-40B4-BE49-F238E27FC236}">
                <a16:creationId xmlns:a16="http://schemas.microsoft.com/office/drawing/2014/main" id="{7CB2EA40-F077-4A65-9B56-521C6A803AC6}"/>
              </a:ext>
            </a:extLst>
          </p:cNvPr>
          <p:cNvSpPr/>
          <p:nvPr/>
        </p:nvSpPr>
        <p:spPr>
          <a:xfrm>
            <a:off x="734551" y="305000"/>
            <a:ext cx="2763632" cy="6232162"/>
          </a:xfrm>
          <a:prstGeom prst="rect">
            <a:avLst/>
          </a:prstGeom>
          <a:solidFill>
            <a:srgbClr val="0070C0"/>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927483BA-9709-4AAD-BF76-A8224E9BB6E0}"/>
              </a:ext>
            </a:extLst>
          </p:cNvPr>
          <p:cNvSpPr>
            <a:spLocks noGrp="1"/>
          </p:cNvSpPr>
          <p:nvPr>
            <p:ph type="ctrTitle"/>
          </p:nvPr>
        </p:nvSpPr>
        <p:spPr>
          <a:xfrm>
            <a:off x="734550" y="898677"/>
            <a:ext cx="2791742" cy="684435"/>
          </a:xfrm>
        </p:spPr>
        <p:txBody>
          <a:bodyPr>
            <a:normAutofit/>
          </a:bodyPr>
          <a:lstStyle/>
          <a:p>
            <a:r>
              <a:rPr lang="ja-JP" altLang="en-US" sz="2800" dirty="0">
                <a:solidFill>
                  <a:schemeClr val="bg1">
                    <a:lumMod val="85000"/>
                  </a:schemeClr>
                </a:solidFill>
                <a:latin typeface="ＤＦＰ特太ゴシック体" panose="020B0A00010101010101" pitchFamily="50" charset="-128"/>
                <a:ea typeface="ＤＦＰ特太ゴシック体" panose="020B0A00010101010101" pitchFamily="50" charset="-128"/>
              </a:rPr>
              <a:t>令和</a:t>
            </a:r>
            <a:r>
              <a:rPr lang="en-US" altLang="ja-JP" sz="2800" dirty="0">
                <a:solidFill>
                  <a:schemeClr val="bg1">
                    <a:lumMod val="85000"/>
                  </a:schemeClr>
                </a:solidFill>
                <a:latin typeface="ＤＦＰ特太ゴシック体" panose="020B0A00010101010101" pitchFamily="50" charset="-128"/>
                <a:ea typeface="ＤＦＰ特太ゴシック体" panose="020B0A00010101010101" pitchFamily="50" charset="-128"/>
              </a:rPr>
              <a:t>3</a:t>
            </a:r>
            <a:r>
              <a:rPr lang="ja-JP" altLang="en-US" sz="2800" dirty="0">
                <a:solidFill>
                  <a:schemeClr val="bg1">
                    <a:lumMod val="85000"/>
                  </a:schemeClr>
                </a:solidFill>
                <a:latin typeface="ＤＦＰ特太ゴシック体" panose="020B0A00010101010101" pitchFamily="50" charset="-128"/>
                <a:ea typeface="ＤＦＰ特太ゴシック体" panose="020B0A00010101010101" pitchFamily="50" charset="-128"/>
              </a:rPr>
              <a:t>年度</a:t>
            </a:r>
            <a:endParaRPr kumimoji="1" lang="ja-JP" altLang="en-US" sz="4400" dirty="0">
              <a:solidFill>
                <a:schemeClr val="bg1">
                  <a:lumMod val="85000"/>
                </a:schemeClr>
              </a:solidFill>
              <a:latin typeface="ＤＦＰ特太ゴシック体" panose="020B0A00010101010101" pitchFamily="50" charset="-128"/>
              <a:ea typeface="ＤＦＰ特太ゴシック体" panose="020B0A00010101010101" pitchFamily="50" charset="-128"/>
            </a:endParaRPr>
          </a:p>
        </p:txBody>
      </p:sp>
      <p:sp>
        <p:nvSpPr>
          <p:cNvPr id="3" name="字幕 2">
            <a:extLst>
              <a:ext uri="{FF2B5EF4-FFF2-40B4-BE49-F238E27FC236}">
                <a16:creationId xmlns:a16="http://schemas.microsoft.com/office/drawing/2014/main" id="{79DE30EF-37BB-41FF-9F5F-AC203AD8A090}"/>
              </a:ext>
            </a:extLst>
          </p:cNvPr>
          <p:cNvSpPr>
            <a:spLocks noGrp="1"/>
          </p:cNvSpPr>
          <p:nvPr>
            <p:ph type="subTitle" idx="1"/>
          </p:nvPr>
        </p:nvSpPr>
        <p:spPr>
          <a:xfrm>
            <a:off x="921793" y="5426028"/>
            <a:ext cx="2415623" cy="1241822"/>
          </a:xfrm>
        </p:spPr>
        <p:txBody>
          <a:bodyPr>
            <a:noAutofit/>
          </a:bodyPr>
          <a:lstStyle/>
          <a:p>
            <a:endParaRPr kumimoji="1" lang="en-US" altLang="ja-JP" dirty="0">
              <a:latin typeface="游ゴシック Medium" panose="020B0500000000000000" pitchFamily="50" charset="-128"/>
              <a:ea typeface="游ゴシック Medium" panose="020B0500000000000000" pitchFamily="50" charset="-128"/>
            </a:endParaRPr>
          </a:p>
          <a:p>
            <a:r>
              <a:rPr kumimoji="1" lang="ja-JP" altLang="en-US" sz="1400" dirty="0">
                <a:solidFill>
                  <a:schemeClr val="bg1"/>
                </a:solidFill>
                <a:latin typeface="ＤＦＧ特太ゴシック体" panose="020B0A00010101010101" pitchFamily="50" charset="-128"/>
                <a:ea typeface="ＤＦＧ特太ゴシック体" panose="020B0A00010101010101" pitchFamily="50" charset="-128"/>
              </a:rPr>
              <a:t>熱海ブルー</a:t>
            </a:r>
            <a:r>
              <a:rPr lang="ja-JP" altLang="en-US" sz="1400" dirty="0">
                <a:solidFill>
                  <a:schemeClr val="bg1"/>
                </a:solidFill>
                <a:latin typeface="ＤＦＧ特太ゴシック体" panose="020B0A00010101010101" pitchFamily="50" charset="-128"/>
                <a:ea typeface="ＤＦＧ特太ゴシック体" panose="020B0A00010101010101" pitchFamily="50" charset="-128"/>
              </a:rPr>
              <a:t>ノ・タウト</a:t>
            </a:r>
            <a:r>
              <a:rPr kumimoji="1" lang="ja-JP" altLang="en-US" sz="1400" dirty="0">
                <a:solidFill>
                  <a:schemeClr val="bg1"/>
                </a:solidFill>
                <a:latin typeface="ＤＦＧ特太ゴシック体" panose="020B0A00010101010101" pitchFamily="50" charset="-128"/>
                <a:ea typeface="ＤＦＧ特太ゴシック体" panose="020B0A00010101010101" pitchFamily="50" charset="-128"/>
              </a:rPr>
              <a:t>連盟　　　</a:t>
            </a:r>
          </a:p>
        </p:txBody>
      </p:sp>
      <p:sp>
        <p:nvSpPr>
          <p:cNvPr id="8" name="タイトル 1">
            <a:extLst>
              <a:ext uri="{FF2B5EF4-FFF2-40B4-BE49-F238E27FC236}">
                <a16:creationId xmlns:a16="http://schemas.microsoft.com/office/drawing/2014/main" id="{E3CC1C2D-D36D-407A-AE84-B2C6E7938C63}"/>
              </a:ext>
            </a:extLst>
          </p:cNvPr>
          <p:cNvSpPr txBox="1">
            <a:spLocks/>
          </p:cNvSpPr>
          <p:nvPr/>
        </p:nvSpPr>
        <p:spPr>
          <a:xfrm>
            <a:off x="825500" y="2333526"/>
            <a:ext cx="2700792" cy="765664"/>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0" kern="1200">
                <a:solidFill>
                  <a:schemeClr val="accent2">
                    <a:lumMod val="75000"/>
                  </a:schemeClr>
                </a:solidFill>
                <a:latin typeface="ＤＦＰ特太ゴシック体" panose="020B0A00010101010101" pitchFamily="50" charset="-128"/>
                <a:ea typeface="ＤＦＰ特太ゴシック体" panose="020B0A00010101010101" pitchFamily="50" charset="-128"/>
                <a:cs typeface="+mj-cs"/>
              </a:defRPr>
            </a:lvl1pPr>
          </a:lstStyle>
          <a:p>
            <a:r>
              <a:rPr lang="ja-JP" altLang="en-US" sz="2800" dirty="0">
                <a:solidFill>
                  <a:srgbClr val="FFFF00"/>
                </a:solidFill>
              </a:rPr>
              <a:t>重要文化財</a:t>
            </a:r>
            <a:r>
              <a:rPr lang="ja-JP" altLang="en-US" sz="1050" dirty="0">
                <a:solidFill>
                  <a:srgbClr val="FFFF00"/>
                </a:solidFill>
              </a:rPr>
              <a:t>　</a:t>
            </a:r>
            <a:r>
              <a:rPr lang="en-US" altLang="ja-JP" sz="2800" dirty="0">
                <a:solidFill>
                  <a:srgbClr val="FFFF00"/>
                </a:solidFill>
              </a:rPr>
              <a:t>Ⅲ</a:t>
            </a:r>
            <a:endParaRPr lang="ja-JP" altLang="en-US" sz="4000" dirty="0">
              <a:solidFill>
                <a:srgbClr val="FFFF00"/>
              </a:solidFill>
            </a:endParaRPr>
          </a:p>
        </p:txBody>
      </p:sp>
      <p:sp>
        <p:nvSpPr>
          <p:cNvPr id="9" name="タイトル 1">
            <a:extLst>
              <a:ext uri="{FF2B5EF4-FFF2-40B4-BE49-F238E27FC236}">
                <a16:creationId xmlns:a16="http://schemas.microsoft.com/office/drawing/2014/main" id="{DA4F0128-F8FF-422C-8AC7-4BB2D13C56BC}"/>
              </a:ext>
            </a:extLst>
          </p:cNvPr>
          <p:cNvSpPr txBox="1">
            <a:spLocks/>
          </p:cNvSpPr>
          <p:nvPr/>
        </p:nvSpPr>
        <p:spPr>
          <a:xfrm>
            <a:off x="1358900" y="1981200"/>
            <a:ext cx="1447662" cy="269907"/>
          </a:xfrm>
          <a:prstGeom prst="rect">
            <a:avLst/>
          </a:prstGeom>
          <a:no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b="0" kern="1200">
                <a:solidFill>
                  <a:schemeClr val="accent2">
                    <a:lumMod val="75000"/>
                  </a:schemeClr>
                </a:solidFill>
                <a:latin typeface="ＤＦＰ特太ゴシック体" panose="020B0A00010101010101" pitchFamily="50" charset="-128"/>
                <a:ea typeface="ＤＦＰ特太ゴシック体" panose="020B0A00010101010101" pitchFamily="50" charset="-128"/>
                <a:cs typeface="+mj-cs"/>
              </a:defRPr>
            </a:lvl1pPr>
          </a:lstStyle>
          <a:p>
            <a:r>
              <a:rPr lang="ja-JP" altLang="en-US" sz="1400" dirty="0">
                <a:solidFill>
                  <a:srgbClr val="FFFF00"/>
                </a:solidFill>
              </a:rPr>
              <a:t>オンライン講座</a:t>
            </a:r>
            <a:endParaRPr lang="ja-JP" altLang="en-US" sz="1600" dirty="0">
              <a:solidFill>
                <a:srgbClr val="FFFF00"/>
              </a:solidFill>
            </a:endParaRPr>
          </a:p>
        </p:txBody>
      </p:sp>
      <p:sp>
        <p:nvSpPr>
          <p:cNvPr id="10" name="タイトル 1">
            <a:extLst>
              <a:ext uri="{FF2B5EF4-FFF2-40B4-BE49-F238E27FC236}">
                <a16:creationId xmlns:a16="http://schemas.microsoft.com/office/drawing/2014/main" id="{EB0D21F9-06A2-4D73-9202-ED18448BD42D}"/>
              </a:ext>
            </a:extLst>
          </p:cNvPr>
          <p:cNvSpPr txBox="1">
            <a:spLocks/>
          </p:cNvSpPr>
          <p:nvPr/>
        </p:nvSpPr>
        <p:spPr>
          <a:xfrm>
            <a:off x="1743969" y="4869524"/>
            <a:ext cx="771273" cy="707838"/>
          </a:xfrm>
          <a:prstGeom prst="rect">
            <a:avLst/>
          </a:prstGeom>
          <a:noFill/>
          <a:ln>
            <a:solidFill>
              <a:schemeClr val="accent3">
                <a:lumMod val="20000"/>
                <a:lumOff val="80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0" kern="1200">
                <a:solidFill>
                  <a:schemeClr val="accent2">
                    <a:lumMod val="75000"/>
                  </a:schemeClr>
                </a:solidFill>
                <a:latin typeface="ＤＦＰ特太ゴシック体" panose="020B0A00010101010101" pitchFamily="50" charset="-128"/>
                <a:ea typeface="ＤＦＰ特太ゴシック体" panose="020B0A00010101010101" pitchFamily="50" charset="-128"/>
                <a:cs typeface="+mj-cs"/>
              </a:defRPr>
            </a:lvl1pPr>
          </a:lstStyle>
          <a:p>
            <a:r>
              <a:rPr lang="en-US" altLang="ja-JP" sz="1400" dirty="0">
                <a:solidFill>
                  <a:schemeClr val="bg1"/>
                </a:solidFill>
              </a:rPr>
              <a:t>2021</a:t>
            </a:r>
          </a:p>
          <a:p>
            <a:r>
              <a:rPr lang="en-US" altLang="ja-JP" sz="1400" dirty="0">
                <a:solidFill>
                  <a:schemeClr val="bg1"/>
                </a:solidFill>
              </a:rPr>
              <a:t>11</a:t>
            </a:r>
            <a:r>
              <a:rPr lang="ja-JP" altLang="en-US" sz="1400" dirty="0">
                <a:solidFill>
                  <a:schemeClr val="bg1"/>
                </a:solidFill>
              </a:rPr>
              <a:t>月</a:t>
            </a:r>
            <a:endParaRPr lang="en-US" altLang="ja-JP" sz="1400" dirty="0">
              <a:solidFill>
                <a:schemeClr val="bg1"/>
              </a:solidFill>
            </a:endParaRPr>
          </a:p>
          <a:p>
            <a:r>
              <a:rPr lang="en-US" altLang="ja-JP" sz="1400" dirty="0">
                <a:solidFill>
                  <a:schemeClr val="bg1"/>
                </a:solidFill>
              </a:rPr>
              <a:t>No.14</a:t>
            </a:r>
            <a:endParaRPr lang="ja-JP" altLang="en-US" sz="4800" dirty="0">
              <a:solidFill>
                <a:schemeClr val="bg1"/>
              </a:solidFill>
            </a:endParaRPr>
          </a:p>
        </p:txBody>
      </p:sp>
      <p:sp>
        <p:nvSpPr>
          <p:cNvPr id="22" name="タイトル 1">
            <a:extLst>
              <a:ext uri="{FF2B5EF4-FFF2-40B4-BE49-F238E27FC236}">
                <a16:creationId xmlns:a16="http://schemas.microsoft.com/office/drawing/2014/main" id="{6888ED0E-1BC2-401B-B3F5-C6BA5E7B7335}"/>
              </a:ext>
            </a:extLst>
          </p:cNvPr>
          <p:cNvSpPr txBox="1">
            <a:spLocks/>
          </p:cNvSpPr>
          <p:nvPr/>
        </p:nvSpPr>
        <p:spPr>
          <a:xfrm>
            <a:off x="1462094" y="2111888"/>
            <a:ext cx="1301482" cy="495208"/>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0" kern="1200">
                <a:solidFill>
                  <a:schemeClr val="accent2">
                    <a:lumMod val="75000"/>
                  </a:schemeClr>
                </a:solidFill>
                <a:latin typeface="ＤＦＰ特太ゴシック体" panose="020B0A00010101010101" pitchFamily="50" charset="-128"/>
                <a:ea typeface="ＤＦＰ特太ゴシック体" panose="020B0A00010101010101" pitchFamily="50" charset="-128"/>
                <a:cs typeface="+mj-cs"/>
              </a:defRPr>
            </a:lvl1pPr>
          </a:lstStyle>
          <a:p>
            <a:r>
              <a:rPr lang="ja-JP" altLang="en-US" sz="1800" dirty="0">
                <a:solidFill>
                  <a:schemeClr val="bg1"/>
                </a:solidFill>
              </a:rPr>
              <a:t>第 </a:t>
            </a:r>
            <a:r>
              <a:rPr lang="en-US" altLang="ja-JP" sz="1800" dirty="0">
                <a:solidFill>
                  <a:schemeClr val="bg1"/>
                </a:solidFill>
              </a:rPr>
              <a:t>14</a:t>
            </a:r>
            <a:r>
              <a:rPr lang="en-US" altLang="ja-JP" sz="2800" dirty="0">
                <a:solidFill>
                  <a:schemeClr val="bg1"/>
                </a:solidFill>
              </a:rPr>
              <a:t> </a:t>
            </a:r>
            <a:r>
              <a:rPr lang="ja-JP" altLang="en-US" sz="1800" dirty="0">
                <a:solidFill>
                  <a:schemeClr val="bg1"/>
                </a:solidFill>
              </a:rPr>
              <a:t>回</a:t>
            </a:r>
            <a:endParaRPr lang="ja-JP" altLang="en-US" sz="3600" dirty="0">
              <a:solidFill>
                <a:schemeClr val="bg1"/>
              </a:solidFill>
            </a:endParaRPr>
          </a:p>
        </p:txBody>
      </p:sp>
      <p:sp>
        <p:nvSpPr>
          <p:cNvPr id="15" name="タイトル 1">
            <a:extLst>
              <a:ext uri="{FF2B5EF4-FFF2-40B4-BE49-F238E27FC236}">
                <a16:creationId xmlns:a16="http://schemas.microsoft.com/office/drawing/2014/main" id="{E82C0D40-9ED3-482C-8B0E-F6E6891AA17B}"/>
              </a:ext>
            </a:extLst>
          </p:cNvPr>
          <p:cNvSpPr txBox="1">
            <a:spLocks/>
          </p:cNvSpPr>
          <p:nvPr/>
        </p:nvSpPr>
        <p:spPr>
          <a:xfrm>
            <a:off x="1462094" y="3909724"/>
            <a:ext cx="1425314" cy="959800"/>
          </a:xfrm>
          <a:prstGeom prst="rect">
            <a:avLst/>
          </a:prstGeom>
          <a:no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kumimoji="1" sz="6000" b="0" kern="1200">
                <a:solidFill>
                  <a:schemeClr val="accent2">
                    <a:lumMod val="75000"/>
                  </a:schemeClr>
                </a:solidFill>
                <a:latin typeface="ＤＦＰ特太ゴシック体" panose="020B0A00010101010101" pitchFamily="50" charset="-128"/>
                <a:ea typeface="ＤＦＰ特太ゴシック体" panose="020B0A00010101010101" pitchFamily="50" charset="-128"/>
                <a:cs typeface="+mj-cs"/>
              </a:defRPr>
            </a:lvl1pPr>
          </a:lstStyle>
          <a:p>
            <a:r>
              <a:rPr lang="en-US" altLang="ja-JP" sz="7200" b="1" u="none" dirty="0">
                <a:solidFill>
                  <a:schemeClr val="bg1">
                    <a:alpha val="40000"/>
                  </a:schemeClr>
                </a:solidFill>
                <a:latin typeface="游ゴシック体"/>
              </a:rPr>
              <a:t>12</a:t>
            </a:r>
            <a:endParaRPr lang="ja-JP" altLang="en-US" sz="9600" b="1" u="none" dirty="0">
              <a:solidFill>
                <a:schemeClr val="bg1">
                  <a:alpha val="40000"/>
                </a:schemeClr>
              </a:solidFill>
              <a:latin typeface="游ゴシック体"/>
            </a:endParaRPr>
          </a:p>
        </p:txBody>
      </p:sp>
      <p:pic>
        <p:nvPicPr>
          <p:cNvPr id="13" name="図 12">
            <a:extLst>
              <a:ext uri="{FF2B5EF4-FFF2-40B4-BE49-F238E27FC236}">
                <a16:creationId xmlns:a16="http://schemas.microsoft.com/office/drawing/2014/main" id="{BFD7B8B9-D536-43BC-850E-3A61DC5DF31B}"/>
              </a:ext>
            </a:extLst>
          </p:cNvPr>
          <p:cNvPicPr>
            <a:picLocks noChangeAspect="1"/>
          </p:cNvPicPr>
          <p:nvPr/>
        </p:nvPicPr>
        <p:blipFill rotWithShape="1">
          <a:blip r:embed="rId3"/>
          <a:srcRect l="3269" t="10608" r="2399" b="8672"/>
          <a:stretch/>
        </p:blipFill>
        <p:spPr>
          <a:xfrm>
            <a:off x="3517136" y="2505974"/>
            <a:ext cx="7932791" cy="4071580"/>
          </a:xfrm>
          <a:prstGeom prst="rect">
            <a:avLst/>
          </a:prstGeom>
        </p:spPr>
      </p:pic>
      <p:pic>
        <p:nvPicPr>
          <p:cNvPr id="5" name="図 4">
            <a:extLst>
              <a:ext uri="{FF2B5EF4-FFF2-40B4-BE49-F238E27FC236}">
                <a16:creationId xmlns:a16="http://schemas.microsoft.com/office/drawing/2014/main" id="{780A13D7-B8B9-4344-B661-4EAB9FB06BEC}"/>
              </a:ext>
            </a:extLst>
          </p:cNvPr>
          <p:cNvPicPr>
            <a:picLocks noChangeAspect="1"/>
          </p:cNvPicPr>
          <p:nvPr/>
        </p:nvPicPr>
        <p:blipFill>
          <a:blip r:embed="rId4"/>
          <a:stretch>
            <a:fillRect/>
          </a:stretch>
        </p:blipFill>
        <p:spPr>
          <a:xfrm>
            <a:off x="3524659" y="2466179"/>
            <a:ext cx="7944222" cy="40709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4722664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id="{95953D68-BAD7-4EBA-8F30-1ABC90C08A6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14525" y="278606"/>
            <a:ext cx="8362950" cy="6300787"/>
          </a:xfrm>
        </p:spPr>
      </p:pic>
      <p:sp>
        <p:nvSpPr>
          <p:cNvPr id="15364" name="角丸四角形 4">
            <a:extLst>
              <a:ext uri="{FF2B5EF4-FFF2-40B4-BE49-F238E27FC236}">
                <a16:creationId xmlns:a16="http://schemas.microsoft.com/office/drawing/2014/main" id="{8D3AF65A-8686-4C48-9052-6A2FCC6D4B4F}"/>
              </a:ext>
            </a:extLst>
          </p:cNvPr>
          <p:cNvSpPr/>
          <p:nvPr/>
        </p:nvSpPr>
        <p:spPr>
          <a:xfrm>
            <a:off x="2315527" y="1691003"/>
            <a:ext cx="7723506" cy="1117287"/>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東都の礎となった石材を多く産出した伊豆半島の歴史的、地質的特色</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365" name="テキスト ボックス 1">
            <a:extLst>
              <a:ext uri="{FF2B5EF4-FFF2-40B4-BE49-F238E27FC236}">
                <a16:creationId xmlns:a16="http://schemas.microsoft.com/office/drawing/2014/main" id="{4BE73D43-5F7F-4C1F-AC05-581C893F534B}"/>
              </a:ext>
            </a:extLst>
          </p:cNvPr>
          <p:cNvSpPr txBox="1">
            <a:spLocks noChangeArrowheads="1"/>
          </p:cNvSpPr>
          <p:nvPr/>
        </p:nvSpPr>
        <p:spPr bwMode="auto">
          <a:xfrm>
            <a:off x="7448550" y="6046788"/>
            <a:ext cx="2005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ja-JP">
                <a:solidFill>
                  <a:schemeClr val="bg1"/>
                </a:solidFill>
                <a:ea typeface="游ゴシック" panose="020B0400000000000000" pitchFamily="50" charset="-128"/>
              </a:rPr>
              <a:t>Google</a:t>
            </a:r>
            <a:r>
              <a:rPr lang="ja-JP" altLang="en-US">
                <a:solidFill>
                  <a:schemeClr val="bg1"/>
                </a:solidFill>
                <a:ea typeface="游ゴシック" panose="020B0400000000000000" pitchFamily="50" charset="-128"/>
              </a:rPr>
              <a:t>ﾏｯﾌﾟを加工</a:t>
            </a:r>
          </a:p>
        </p:txBody>
      </p:sp>
      <p:pic>
        <p:nvPicPr>
          <p:cNvPr id="1162" name="focC513.wav">
            <a:hlinkClick r:id="" action="ppaction://media"/>
            <a:extLst>
              <a:ext uri="{FF2B5EF4-FFF2-40B4-BE49-F238E27FC236}">
                <a16:creationId xmlns:a16="http://schemas.microsoft.com/office/drawing/2014/main" id="{4422F352-3950-4919-8CA9-3ACB76F77F2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1109278" y="7658669"/>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1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a:extLst>
              <a:ext uri="{FF2B5EF4-FFF2-40B4-BE49-F238E27FC236}">
                <a16:creationId xmlns:a16="http://schemas.microsoft.com/office/drawing/2014/main" id="{BCD52E97-5D29-48F3-B354-394872150F3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212239" y="198599"/>
            <a:ext cx="6924765" cy="6110452"/>
          </a:xfrm>
        </p:spPr>
      </p:pic>
      <p:sp>
        <p:nvSpPr>
          <p:cNvPr id="17412" name="正方形/長方形 4">
            <a:extLst>
              <a:ext uri="{FF2B5EF4-FFF2-40B4-BE49-F238E27FC236}">
                <a16:creationId xmlns:a16="http://schemas.microsoft.com/office/drawing/2014/main" id="{25C96D2F-F14B-440C-8A62-EB3C8248AF79}"/>
              </a:ext>
            </a:extLst>
          </p:cNvPr>
          <p:cNvSpPr/>
          <p:nvPr/>
        </p:nvSpPr>
        <p:spPr>
          <a:xfrm>
            <a:off x="2249258" y="6322478"/>
            <a:ext cx="7431087" cy="447358"/>
          </a:xfrm>
          <a:prstGeom prst="rect">
            <a:avLst/>
          </a:prstGeom>
        </p:spPr>
        <p:txBody>
          <a:bodyPr wrap="none">
            <a:spAutoFit/>
          </a:bodyPr>
          <a:lstStyle/>
          <a:p>
            <a:pPr eaLnBrk="0" hangingPunct="0">
              <a:defRPr/>
            </a:pPr>
            <a:r>
              <a:rPr kumimoji="0" lang="ja-JP" altLang="en-US" sz="2052" dirty="0">
                <a:latin typeface="Tahoma" panose="020B0604030504040204" pitchFamily="34" charset="0"/>
                <a:ea typeface="+mn-ea"/>
              </a:rPr>
              <a:t>産業技術総合研究所地質</a:t>
            </a:r>
            <a:r>
              <a:rPr kumimoji="0" lang="ja-JP" altLang="en-US" sz="2309" dirty="0">
                <a:latin typeface="Tahoma" panose="020B0604030504040204" pitchFamily="34" charset="0"/>
                <a:ea typeface="+mn-ea"/>
              </a:rPr>
              <a:t>調査</a:t>
            </a:r>
            <a:r>
              <a:rPr kumimoji="0" lang="ja-JP" altLang="en-US" sz="2052" dirty="0">
                <a:latin typeface="Tahoma" panose="020B0604030504040204" pitchFamily="34" charset="0"/>
                <a:ea typeface="+mn-ea"/>
              </a:rPr>
              <a:t>総合センター　統合地質図より </a:t>
            </a:r>
          </a:p>
        </p:txBody>
      </p:sp>
      <p:grpSp>
        <p:nvGrpSpPr>
          <p:cNvPr id="2" name="グループ化 1">
            <a:extLst>
              <a:ext uri="{FF2B5EF4-FFF2-40B4-BE49-F238E27FC236}">
                <a16:creationId xmlns:a16="http://schemas.microsoft.com/office/drawing/2014/main" id="{5BE78B70-D586-4CA5-9D84-5A215518535D}"/>
              </a:ext>
            </a:extLst>
          </p:cNvPr>
          <p:cNvGrpSpPr/>
          <p:nvPr/>
        </p:nvGrpSpPr>
        <p:grpSpPr>
          <a:xfrm>
            <a:off x="5924304" y="89475"/>
            <a:ext cx="4793060" cy="6219576"/>
            <a:chOff x="4699484" y="-76200"/>
            <a:chExt cx="5968140" cy="7874822"/>
          </a:xfrm>
        </p:grpSpPr>
        <p:grpSp>
          <p:nvGrpSpPr>
            <p:cNvPr id="6" name="グループ化 5">
              <a:extLst>
                <a:ext uri="{FF2B5EF4-FFF2-40B4-BE49-F238E27FC236}">
                  <a16:creationId xmlns:a16="http://schemas.microsoft.com/office/drawing/2014/main" id="{217A5CC6-DD5F-4E5C-96D2-1317CB1054DB}"/>
                </a:ext>
              </a:extLst>
            </p:cNvPr>
            <p:cNvGrpSpPr>
              <a:grpSpLocks/>
            </p:cNvGrpSpPr>
            <p:nvPr/>
          </p:nvGrpSpPr>
          <p:grpSpPr bwMode="auto">
            <a:xfrm>
              <a:off x="4699484" y="-2"/>
              <a:ext cx="5968140" cy="7798624"/>
              <a:chOff x="-499104" y="-1"/>
              <a:chExt cx="4072884" cy="5070843"/>
            </a:xfrm>
          </p:grpSpPr>
          <p:pic>
            <p:nvPicPr>
              <p:cNvPr id="17415" name="図 6" descr="\\10.7.10.60\現場市その他\222054 熱海市\20190418-史跡江戸城石垣石丁場跡保存活用計画策定支援業務\熱海市計画書本文\図表\図1-3伊豆半島.jpg">
                <a:extLst>
                  <a:ext uri="{FF2B5EF4-FFF2-40B4-BE49-F238E27FC236}">
                    <a16:creationId xmlns:a16="http://schemas.microsoft.com/office/drawing/2014/main" id="{41A4819A-3F62-40D4-A06E-78E8CA921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189" r="624"/>
              <a:stretch>
                <a:fillRect/>
              </a:stretch>
            </p:blipFill>
            <p:spPr bwMode="auto">
              <a:xfrm>
                <a:off x="-499104" y="-1"/>
                <a:ext cx="4072884" cy="50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テキスト ボックス 4">
                <a:extLst>
                  <a:ext uri="{FF2B5EF4-FFF2-40B4-BE49-F238E27FC236}">
                    <a16:creationId xmlns:a16="http://schemas.microsoft.com/office/drawing/2014/main" id="{9928C570-1723-4EE8-806D-2E6A9674DA28}"/>
                  </a:ext>
                </a:extLst>
              </p:cNvPr>
              <p:cNvSpPr txBox="1"/>
              <p:nvPr/>
            </p:nvSpPr>
            <p:spPr>
              <a:xfrm>
                <a:off x="-20532" y="4326272"/>
                <a:ext cx="3574037" cy="469664"/>
              </a:xfrm>
              <a:prstGeom prst="rect">
                <a:avLst/>
              </a:prstGeom>
              <a:noFill/>
              <a:ln>
                <a:noFill/>
              </a:ln>
              <a:effectLst/>
            </p:spPr>
            <p:txBody>
              <a:bodyPr lIns="0" tIns="0" rIns="0" bIns="0"/>
              <a:lstStyle/>
              <a:p>
                <a:pPr algn="ctr" eaLnBrk="0" hangingPunct="0">
                  <a:lnSpc>
                    <a:spcPts val="898"/>
                  </a:lnSpc>
                  <a:spcAft>
                    <a:spcPts val="0"/>
                  </a:spcAft>
                  <a:defRPr/>
                </a:pPr>
                <a:r>
                  <a:rPr kumimoji="0" lang="ja-JP" altLang="en-US" kern="100" dirty="0">
                    <a:latin typeface="Century" panose="02040604050505020304" pitchFamily="18" charset="0"/>
                    <a:ea typeface="ＭＳ ゴシック" panose="020B0609070205080204" pitchFamily="49" charset="-128"/>
                    <a:cs typeface="Times New Roman" panose="02020603050405020304" pitchFamily="18" charset="0"/>
                  </a:rPr>
                  <a:t>伊豆半島の石丁場</a:t>
                </a:r>
                <a:endParaRPr kumimoji="0" lang="ja-JP" altLang="en-US" sz="2000" b="1" kern="100" dirty="0">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17414" name="フリーフォーム 2">
              <a:extLst>
                <a:ext uri="{FF2B5EF4-FFF2-40B4-BE49-F238E27FC236}">
                  <a16:creationId xmlns:a16="http://schemas.microsoft.com/office/drawing/2014/main" id="{49CF3420-7063-4701-AA8A-0C91A66DA411}"/>
                </a:ext>
              </a:extLst>
            </p:cNvPr>
            <p:cNvSpPr>
              <a:spLocks/>
            </p:cNvSpPr>
            <p:nvPr/>
          </p:nvSpPr>
          <p:spPr bwMode="auto">
            <a:xfrm>
              <a:off x="6829425" y="-76200"/>
              <a:ext cx="2097088" cy="413385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21600 w 21600"/>
                <a:gd name="T5" fmla="*/ 0 h 21600"/>
                <a:gd name="T6" fmla="*/ 21110 w 21600"/>
                <a:gd name="T7" fmla="*/ 8795 h 21600"/>
                <a:gd name="T8" fmla="*/ 20864 w 21600"/>
                <a:gd name="T9" fmla="*/ 10656 h 21600"/>
                <a:gd name="T10" fmla="*/ 20742 w 21600"/>
                <a:gd name="T11" fmla="*/ 16322 h 21600"/>
                <a:gd name="T12" fmla="*/ 20374 w 21600"/>
                <a:gd name="T13" fmla="*/ 16830 h 21600"/>
                <a:gd name="T14" fmla="*/ 20006 w 21600"/>
                <a:gd name="T15" fmla="*/ 17168 h 21600"/>
                <a:gd name="T16" fmla="*/ 19392 w 21600"/>
                <a:gd name="T17" fmla="*/ 17676 h 21600"/>
                <a:gd name="T18" fmla="*/ 19024 w 21600"/>
                <a:gd name="T19" fmla="*/ 17760 h 21600"/>
                <a:gd name="T20" fmla="*/ 17798 w 21600"/>
                <a:gd name="T21" fmla="*/ 18521 h 21600"/>
                <a:gd name="T22" fmla="*/ 17062 w 21600"/>
                <a:gd name="T23" fmla="*/ 19113 h 21600"/>
                <a:gd name="T24" fmla="*/ 16694 w 21600"/>
                <a:gd name="T25" fmla="*/ 19367 h 21600"/>
                <a:gd name="T26" fmla="*/ 16203 w 21600"/>
                <a:gd name="T27" fmla="*/ 19790 h 21600"/>
                <a:gd name="T28" fmla="*/ 15468 w 21600"/>
                <a:gd name="T29" fmla="*/ 20297 h 21600"/>
                <a:gd name="T30" fmla="*/ 15100 w 21600"/>
                <a:gd name="T31" fmla="*/ 20551 h 21600"/>
                <a:gd name="T32" fmla="*/ 14732 w 21600"/>
                <a:gd name="T33" fmla="*/ 20720 h 21600"/>
                <a:gd name="T34" fmla="*/ 14486 w 21600"/>
                <a:gd name="T35" fmla="*/ 20889 h 21600"/>
                <a:gd name="T36" fmla="*/ 12647 w 21600"/>
                <a:gd name="T37" fmla="*/ 21143 h 21600"/>
                <a:gd name="T38" fmla="*/ 12033 w 21600"/>
                <a:gd name="T39" fmla="*/ 21228 h 21600"/>
                <a:gd name="T40" fmla="*/ 10316 w 21600"/>
                <a:gd name="T41" fmla="*/ 21397 h 21600"/>
                <a:gd name="T42" fmla="*/ 5901 w 21600"/>
                <a:gd name="T43" fmla="*/ 21397 h 21600"/>
                <a:gd name="T44" fmla="*/ 4674 w 21600"/>
                <a:gd name="T45" fmla="*/ 21143 h 21600"/>
                <a:gd name="T46" fmla="*/ 3938 w 21600"/>
                <a:gd name="T47" fmla="*/ 20974 h 21600"/>
                <a:gd name="T48" fmla="*/ 3570 w 21600"/>
                <a:gd name="T49" fmla="*/ 20805 h 21600"/>
                <a:gd name="T50" fmla="*/ 3080 w 21600"/>
                <a:gd name="T51" fmla="*/ 20636 h 21600"/>
                <a:gd name="T52" fmla="*/ 2221 w 21600"/>
                <a:gd name="T53" fmla="*/ 20213 h 21600"/>
                <a:gd name="T54" fmla="*/ 1731 w 21600"/>
                <a:gd name="T55" fmla="*/ 19621 h 21600"/>
                <a:gd name="T56" fmla="*/ 1608 w 21600"/>
                <a:gd name="T57" fmla="*/ 19282 h 21600"/>
                <a:gd name="T58" fmla="*/ 1363 w 21600"/>
                <a:gd name="T59" fmla="*/ 19113 h 21600"/>
                <a:gd name="T60" fmla="*/ 995 w 21600"/>
                <a:gd name="T61" fmla="*/ 18352 h 21600"/>
                <a:gd name="T62" fmla="*/ 872 w 21600"/>
                <a:gd name="T63" fmla="*/ 17929 h 21600"/>
                <a:gd name="T64" fmla="*/ 627 w 21600"/>
                <a:gd name="T65" fmla="*/ 17422 h 21600"/>
                <a:gd name="T66" fmla="*/ 504 w 21600"/>
                <a:gd name="T67" fmla="*/ 16745 h 21600"/>
                <a:gd name="T68" fmla="*/ 259 w 21600"/>
                <a:gd name="T69" fmla="*/ 16238 h 21600"/>
                <a:gd name="T70" fmla="*/ 136 w 21600"/>
                <a:gd name="T71" fmla="*/ 15730 h 21600"/>
                <a:gd name="T72" fmla="*/ 14 w 21600"/>
                <a:gd name="T73" fmla="*/ 15477 h 21600"/>
                <a:gd name="T74" fmla="*/ 14 w 21600"/>
                <a:gd name="T75" fmla="*/ 14715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w 21600"/>
                <a:gd name="T113" fmla="*/ 0 h 21600"/>
                <a:gd name="T114" fmla="*/ 21600 w 21600"/>
                <a:gd name="T115" fmla="*/ 21600 h 21600"/>
              </a:gdLst>
              <a:ahLst/>
              <a:cxnLst>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 ang="T111">
                  <a:pos x="T74" y="T75"/>
                </a:cxn>
              </a:cxnLst>
              <a:rect l="T112" t="T113" r="T114" b="T115"/>
              <a:pathLst>
                <a:path w="21600" h="21600">
                  <a:moveTo>
                    <a:pt x="21600" y="0"/>
                  </a:moveTo>
                  <a:lnTo>
                    <a:pt x="21600" y="0"/>
                  </a:lnTo>
                  <a:cubicBezTo>
                    <a:pt x="21436" y="2932"/>
                    <a:pt x="21282" y="5864"/>
                    <a:pt x="21109" y="8795"/>
                  </a:cubicBezTo>
                  <a:cubicBezTo>
                    <a:pt x="21014" y="10422"/>
                    <a:pt x="21227" y="9905"/>
                    <a:pt x="20864" y="10656"/>
                  </a:cubicBezTo>
                  <a:cubicBezTo>
                    <a:pt x="20823" y="12545"/>
                    <a:pt x="20820" y="14434"/>
                    <a:pt x="20741" y="16322"/>
                  </a:cubicBezTo>
                  <a:cubicBezTo>
                    <a:pt x="20734" y="16497"/>
                    <a:pt x="20506" y="16702"/>
                    <a:pt x="20374" y="16830"/>
                  </a:cubicBezTo>
                  <a:cubicBezTo>
                    <a:pt x="20255" y="16944"/>
                    <a:pt x="20124" y="17053"/>
                    <a:pt x="20006" y="17168"/>
                  </a:cubicBezTo>
                  <a:cubicBezTo>
                    <a:pt x="19800" y="17367"/>
                    <a:pt x="19705" y="17532"/>
                    <a:pt x="19392" y="17676"/>
                  </a:cubicBezTo>
                  <a:cubicBezTo>
                    <a:pt x="19285" y="17725"/>
                    <a:pt x="19147" y="17732"/>
                    <a:pt x="19024" y="17760"/>
                  </a:cubicBezTo>
                  <a:cubicBezTo>
                    <a:pt x="17166" y="19041"/>
                    <a:pt x="19142" y="17727"/>
                    <a:pt x="17798" y="18521"/>
                  </a:cubicBezTo>
                  <a:cubicBezTo>
                    <a:pt x="17306" y="18812"/>
                    <a:pt x="17509" y="18753"/>
                    <a:pt x="17062" y="19113"/>
                  </a:cubicBezTo>
                  <a:cubicBezTo>
                    <a:pt x="16949" y="19204"/>
                    <a:pt x="16817" y="19282"/>
                    <a:pt x="16694" y="19367"/>
                  </a:cubicBezTo>
                  <a:cubicBezTo>
                    <a:pt x="16481" y="19808"/>
                    <a:pt x="16729" y="19468"/>
                    <a:pt x="16203" y="19790"/>
                  </a:cubicBezTo>
                  <a:cubicBezTo>
                    <a:pt x="15944" y="19949"/>
                    <a:pt x="15713" y="20128"/>
                    <a:pt x="15467" y="20297"/>
                  </a:cubicBezTo>
                  <a:cubicBezTo>
                    <a:pt x="15345" y="20382"/>
                    <a:pt x="15244" y="20485"/>
                    <a:pt x="15100" y="20551"/>
                  </a:cubicBezTo>
                  <a:cubicBezTo>
                    <a:pt x="14977" y="20607"/>
                    <a:pt x="14847" y="20657"/>
                    <a:pt x="14732" y="20720"/>
                  </a:cubicBezTo>
                  <a:cubicBezTo>
                    <a:pt x="14641" y="20770"/>
                    <a:pt x="14594" y="20860"/>
                    <a:pt x="14486" y="20889"/>
                  </a:cubicBezTo>
                  <a:cubicBezTo>
                    <a:pt x="13894" y="21053"/>
                    <a:pt x="13265" y="21072"/>
                    <a:pt x="12647" y="21143"/>
                  </a:cubicBezTo>
                  <a:cubicBezTo>
                    <a:pt x="12441" y="21167"/>
                    <a:pt x="12239" y="21205"/>
                    <a:pt x="12033" y="21228"/>
                  </a:cubicBezTo>
                  <a:cubicBezTo>
                    <a:pt x="11462" y="21290"/>
                    <a:pt x="10316" y="21397"/>
                    <a:pt x="10316" y="21397"/>
                  </a:cubicBezTo>
                  <a:cubicBezTo>
                    <a:pt x="8692" y="21770"/>
                    <a:pt x="9821" y="21543"/>
                    <a:pt x="5901" y="21397"/>
                  </a:cubicBezTo>
                  <a:cubicBezTo>
                    <a:pt x="5680" y="21388"/>
                    <a:pt x="4772" y="21165"/>
                    <a:pt x="4674" y="21143"/>
                  </a:cubicBezTo>
                  <a:cubicBezTo>
                    <a:pt x="4674" y="21143"/>
                    <a:pt x="3938" y="20974"/>
                    <a:pt x="3938" y="20974"/>
                  </a:cubicBezTo>
                  <a:cubicBezTo>
                    <a:pt x="3816" y="20917"/>
                    <a:pt x="3698" y="20855"/>
                    <a:pt x="3570" y="20805"/>
                  </a:cubicBezTo>
                  <a:cubicBezTo>
                    <a:pt x="3412" y="20742"/>
                    <a:pt x="3239" y="20698"/>
                    <a:pt x="3080" y="20636"/>
                  </a:cubicBezTo>
                  <a:cubicBezTo>
                    <a:pt x="2917" y="20571"/>
                    <a:pt x="2309" y="20273"/>
                    <a:pt x="2221" y="20213"/>
                  </a:cubicBezTo>
                  <a:cubicBezTo>
                    <a:pt x="2079" y="20114"/>
                    <a:pt x="1788" y="19727"/>
                    <a:pt x="1731" y="19621"/>
                  </a:cubicBezTo>
                  <a:cubicBezTo>
                    <a:pt x="1671" y="19512"/>
                    <a:pt x="1683" y="19386"/>
                    <a:pt x="1608" y="19282"/>
                  </a:cubicBezTo>
                  <a:cubicBezTo>
                    <a:pt x="1556" y="19211"/>
                    <a:pt x="1444" y="19170"/>
                    <a:pt x="1363" y="19113"/>
                  </a:cubicBezTo>
                  <a:cubicBezTo>
                    <a:pt x="1011" y="17901"/>
                    <a:pt x="1503" y="19403"/>
                    <a:pt x="995" y="18352"/>
                  </a:cubicBezTo>
                  <a:cubicBezTo>
                    <a:pt x="929" y="18216"/>
                    <a:pt x="927" y="18068"/>
                    <a:pt x="872" y="17929"/>
                  </a:cubicBezTo>
                  <a:cubicBezTo>
                    <a:pt x="804" y="17757"/>
                    <a:pt x="627" y="17422"/>
                    <a:pt x="627" y="17422"/>
                  </a:cubicBezTo>
                  <a:cubicBezTo>
                    <a:pt x="586" y="17196"/>
                    <a:pt x="573" y="16967"/>
                    <a:pt x="504" y="16745"/>
                  </a:cubicBezTo>
                  <a:cubicBezTo>
                    <a:pt x="450" y="16571"/>
                    <a:pt x="259" y="16238"/>
                    <a:pt x="259" y="16238"/>
                  </a:cubicBezTo>
                  <a:cubicBezTo>
                    <a:pt x="218" y="16069"/>
                    <a:pt x="190" y="15898"/>
                    <a:pt x="136" y="15730"/>
                  </a:cubicBezTo>
                  <a:cubicBezTo>
                    <a:pt x="108" y="15643"/>
                    <a:pt x="24" y="15565"/>
                    <a:pt x="14" y="15477"/>
                  </a:cubicBezTo>
                  <a:cubicBezTo>
                    <a:pt x="-17" y="15224"/>
                    <a:pt x="14" y="14969"/>
                    <a:pt x="14" y="14715"/>
                  </a:cubicBezTo>
                </a:path>
              </a:pathLst>
            </a:custGeom>
            <a:noFill/>
            <a:ln w="444500" cap="flat" cmpd="sng" algn="ctr">
              <a:solidFill>
                <a:srgbClr val="FF0000">
                  <a:alpha val="32999"/>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defTabSz="457200" eaLnBrk="0" fontAlgn="base" hangingPunct="0">
                <a:spcBef>
                  <a:spcPct val="0"/>
                </a:spcBef>
                <a:spcAft>
                  <a:spcPct val="0"/>
                </a:spcAft>
                <a:defRPr>
                  <a:solidFill>
                    <a:schemeClr val="tx1"/>
                  </a:solidFill>
                  <a:latin typeface="Calibri" panose="020F0502020204030204" pitchFamily="34" charset="0"/>
                </a:defRPr>
              </a:lvl6pPr>
              <a:lvl7pPr defTabSz="457200" eaLnBrk="0" fontAlgn="base" hangingPunct="0">
                <a:spcBef>
                  <a:spcPct val="0"/>
                </a:spcBef>
                <a:spcAft>
                  <a:spcPct val="0"/>
                </a:spcAft>
                <a:defRPr>
                  <a:solidFill>
                    <a:schemeClr val="tx1"/>
                  </a:solidFill>
                  <a:latin typeface="Calibri" panose="020F0502020204030204" pitchFamily="34" charset="0"/>
                </a:defRPr>
              </a:lvl7pPr>
              <a:lvl8pPr defTabSz="457200" eaLnBrk="0" fontAlgn="base" hangingPunct="0">
                <a:spcBef>
                  <a:spcPct val="0"/>
                </a:spcBef>
                <a:spcAft>
                  <a:spcPct val="0"/>
                </a:spcAft>
                <a:defRPr>
                  <a:solidFill>
                    <a:schemeClr val="tx1"/>
                  </a:solidFill>
                  <a:latin typeface="Calibri" panose="020F0502020204030204" pitchFamily="34" charset="0"/>
                </a:defRPr>
              </a:lvl8pPr>
              <a:lvl9pPr defTabSz="457200" eaLnBrk="0" fontAlgn="base" hangingPunct="0">
                <a:spcBef>
                  <a:spcPct val="0"/>
                </a:spcBef>
                <a:spcAft>
                  <a:spcPct val="0"/>
                </a:spcAft>
                <a:defRPr>
                  <a:solidFill>
                    <a:schemeClr val="tx1"/>
                  </a:solidFill>
                  <a:latin typeface="Calibri" panose="020F0502020204030204" pitchFamily="34" charset="0"/>
                </a:defRPr>
              </a:lvl9pPr>
            </a:lstStyle>
            <a:p>
              <a:pPr algn="ctr"/>
              <a:endParaRPr lang="ja-JP" altLang="en-US">
                <a:solidFill>
                  <a:srgbClr val="FFFFFF"/>
                </a:solidFill>
                <a:ea typeface="游ゴシック" panose="020B0400000000000000" pitchFamily="50" charset="-128"/>
              </a:endParaRPr>
            </a:p>
          </p:txBody>
        </p:sp>
      </p:grpSp>
      <p:pic>
        <p:nvPicPr>
          <p:cNvPr id="1163" name="foc161.wav">
            <a:hlinkClick r:id="" action="ppaction://media"/>
            <a:extLst>
              <a:ext uri="{FF2B5EF4-FFF2-40B4-BE49-F238E27FC236}">
                <a16:creationId xmlns:a16="http://schemas.microsoft.com/office/drawing/2014/main" id="{D4B12690-242E-4ECF-AA9A-2642A058C5C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0982227" y="7184796"/>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201" fill="hold"/>
                                        <p:tgtEl>
                                          <p:spTgt spid="11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コンテンツ プレースホルダー 3">
            <a:extLst>
              <a:ext uri="{FF2B5EF4-FFF2-40B4-BE49-F238E27FC236}">
                <a16:creationId xmlns:a16="http://schemas.microsoft.com/office/drawing/2014/main" id="{49656163-CC8F-43FC-A18E-108A209DCF8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002054" y="263951"/>
            <a:ext cx="8484971" cy="6497212"/>
          </a:xfrm>
        </p:spPr>
      </p:pic>
      <p:sp>
        <p:nvSpPr>
          <p:cNvPr id="19460" name="テキスト ボックス 4">
            <a:extLst>
              <a:ext uri="{FF2B5EF4-FFF2-40B4-BE49-F238E27FC236}">
                <a16:creationId xmlns:a16="http://schemas.microsoft.com/office/drawing/2014/main" id="{96C1F4A6-8E71-43E5-9CDD-38D48190E290}"/>
              </a:ext>
            </a:extLst>
          </p:cNvPr>
          <p:cNvSpPr txBox="1"/>
          <p:nvPr/>
        </p:nvSpPr>
        <p:spPr>
          <a:xfrm>
            <a:off x="3546622" y="1555270"/>
            <a:ext cx="1504168" cy="566052"/>
          </a:xfrm>
          <a:prstGeom prst="rect">
            <a:avLst/>
          </a:prstGeom>
          <a:noFill/>
        </p:spPr>
        <p:txBody>
          <a:bodyPr wrap="square">
            <a:spAutoFit/>
          </a:bodyPr>
          <a:lstStyle/>
          <a:p>
            <a:pPr eaLnBrk="0" hangingPunct="0">
              <a:defRPr/>
            </a:pPr>
            <a:r>
              <a:rPr lang="ja-JP" altLang="en-US" sz="1539" b="1" dirty="0">
                <a:ea typeface="+mn-ea"/>
              </a:rPr>
              <a:t>熱海火山噴出物</a:t>
            </a:r>
          </a:p>
        </p:txBody>
      </p:sp>
      <p:sp>
        <p:nvSpPr>
          <p:cNvPr id="19461" name="テキスト ボックス 5">
            <a:extLst>
              <a:ext uri="{FF2B5EF4-FFF2-40B4-BE49-F238E27FC236}">
                <a16:creationId xmlns:a16="http://schemas.microsoft.com/office/drawing/2014/main" id="{C7BEE8EB-B016-422B-9B33-43BEF2DB830F}"/>
              </a:ext>
            </a:extLst>
          </p:cNvPr>
          <p:cNvSpPr txBox="1"/>
          <p:nvPr/>
        </p:nvSpPr>
        <p:spPr>
          <a:xfrm>
            <a:off x="6883637" y="1258788"/>
            <a:ext cx="1693942" cy="566052"/>
          </a:xfrm>
          <a:prstGeom prst="rect">
            <a:avLst/>
          </a:prstGeom>
          <a:noFill/>
        </p:spPr>
        <p:txBody>
          <a:bodyPr wrap="square">
            <a:spAutoFit/>
          </a:bodyPr>
          <a:lstStyle/>
          <a:p>
            <a:pPr eaLnBrk="0" hangingPunct="0">
              <a:defRPr/>
            </a:pPr>
            <a:r>
              <a:rPr lang="ja-JP" altLang="en-US" sz="1539" b="1" dirty="0">
                <a:ea typeface="+mn-ea"/>
              </a:rPr>
              <a:t>魚見岬火山噴出物</a:t>
            </a:r>
          </a:p>
        </p:txBody>
      </p:sp>
      <p:sp>
        <p:nvSpPr>
          <p:cNvPr id="19462" name="テキスト ボックス 6">
            <a:extLst>
              <a:ext uri="{FF2B5EF4-FFF2-40B4-BE49-F238E27FC236}">
                <a16:creationId xmlns:a16="http://schemas.microsoft.com/office/drawing/2014/main" id="{26D75DAA-66B9-46A4-8994-6977EA488502}"/>
              </a:ext>
            </a:extLst>
          </p:cNvPr>
          <p:cNvSpPr txBox="1"/>
          <p:nvPr/>
        </p:nvSpPr>
        <p:spPr>
          <a:xfrm>
            <a:off x="6201854" y="2109963"/>
            <a:ext cx="2074101" cy="566052"/>
          </a:xfrm>
          <a:prstGeom prst="rect">
            <a:avLst/>
          </a:prstGeom>
          <a:noFill/>
        </p:spPr>
        <p:txBody>
          <a:bodyPr wrap="square">
            <a:spAutoFit/>
          </a:bodyPr>
          <a:lstStyle/>
          <a:p>
            <a:pPr eaLnBrk="0" hangingPunct="0">
              <a:defRPr/>
            </a:pPr>
            <a:r>
              <a:rPr lang="ja-JP" altLang="en-US" sz="1539" b="1" dirty="0">
                <a:ea typeface="+mn-ea"/>
              </a:rPr>
              <a:t>流紋岩単成火山噴出物</a:t>
            </a:r>
          </a:p>
        </p:txBody>
      </p:sp>
      <p:sp>
        <p:nvSpPr>
          <p:cNvPr id="19463" name="テキスト ボックス 7">
            <a:extLst>
              <a:ext uri="{FF2B5EF4-FFF2-40B4-BE49-F238E27FC236}">
                <a16:creationId xmlns:a16="http://schemas.microsoft.com/office/drawing/2014/main" id="{B98A09C0-8076-4359-9CDF-754344E61424}"/>
              </a:ext>
            </a:extLst>
          </p:cNvPr>
          <p:cNvSpPr txBox="1"/>
          <p:nvPr/>
        </p:nvSpPr>
        <p:spPr>
          <a:xfrm>
            <a:off x="2833595" y="4137443"/>
            <a:ext cx="1693638" cy="566052"/>
          </a:xfrm>
          <a:prstGeom prst="rect">
            <a:avLst/>
          </a:prstGeom>
          <a:noFill/>
        </p:spPr>
        <p:txBody>
          <a:bodyPr wrap="square">
            <a:spAutoFit/>
          </a:bodyPr>
          <a:lstStyle/>
          <a:p>
            <a:pPr eaLnBrk="0" hangingPunct="0">
              <a:defRPr/>
            </a:pPr>
            <a:r>
              <a:rPr lang="ja-JP" altLang="en-US" sz="1539" b="1" dirty="0">
                <a:ea typeface="+mn-ea"/>
              </a:rPr>
              <a:t>下多賀火山噴出物</a:t>
            </a:r>
          </a:p>
        </p:txBody>
      </p:sp>
      <p:sp>
        <p:nvSpPr>
          <p:cNvPr id="19464" name="テキスト ボックス 8">
            <a:extLst>
              <a:ext uri="{FF2B5EF4-FFF2-40B4-BE49-F238E27FC236}">
                <a16:creationId xmlns:a16="http://schemas.microsoft.com/office/drawing/2014/main" id="{4055EF28-8397-4EC5-A679-AD491CEC50FA}"/>
              </a:ext>
            </a:extLst>
          </p:cNvPr>
          <p:cNvSpPr txBox="1"/>
          <p:nvPr/>
        </p:nvSpPr>
        <p:spPr>
          <a:xfrm>
            <a:off x="7908119" y="6039274"/>
            <a:ext cx="1504168" cy="566052"/>
          </a:xfrm>
          <a:prstGeom prst="rect">
            <a:avLst/>
          </a:prstGeom>
          <a:noFill/>
        </p:spPr>
        <p:txBody>
          <a:bodyPr wrap="square">
            <a:spAutoFit/>
          </a:bodyPr>
          <a:lstStyle/>
          <a:p>
            <a:pPr eaLnBrk="0" hangingPunct="0">
              <a:defRPr/>
            </a:pPr>
            <a:r>
              <a:rPr lang="ja-JP" altLang="en-US" sz="1539" b="1" dirty="0">
                <a:ea typeface="+mn-ea"/>
              </a:rPr>
              <a:t>網代火山噴出物</a:t>
            </a:r>
          </a:p>
        </p:txBody>
      </p:sp>
      <p:pic>
        <p:nvPicPr>
          <p:cNvPr id="1164" name="foc833E.wav">
            <a:hlinkClick r:id="" action="ppaction://media"/>
            <a:extLst>
              <a:ext uri="{FF2B5EF4-FFF2-40B4-BE49-F238E27FC236}">
                <a16:creationId xmlns:a16="http://schemas.microsoft.com/office/drawing/2014/main" id="{024B8CB1-375E-4AC3-A72F-544B8CEB29A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953947" y="698683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78" fill="hold"/>
                                        <p:tgtEl>
                                          <p:spTgt spid="11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3">
            <a:extLst>
              <a:ext uri="{FF2B5EF4-FFF2-40B4-BE49-F238E27FC236}">
                <a16:creationId xmlns:a16="http://schemas.microsoft.com/office/drawing/2014/main" id="{B12AC8BD-48FE-46CD-BFDE-67D5CE318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386" y="183757"/>
            <a:ext cx="8922968" cy="58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テキスト ボックス 4">
            <a:extLst>
              <a:ext uri="{FF2B5EF4-FFF2-40B4-BE49-F238E27FC236}">
                <a16:creationId xmlns:a16="http://schemas.microsoft.com/office/drawing/2014/main" id="{62708A62-60C9-4AF9-9B78-6FCCBE07D527}"/>
              </a:ext>
            </a:extLst>
          </p:cNvPr>
          <p:cNvSpPr txBox="1"/>
          <p:nvPr/>
        </p:nvSpPr>
        <p:spPr>
          <a:xfrm>
            <a:off x="3305874" y="6047819"/>
            <a:ext cx="6442789" cy="523220"/>
          </a:xfrm>
          <a:prstGeom prst="rect">
            <a:avLst/>
          </a:prstGeom>
          <a:noFill/>
        </p:spPr>
        <p:txBody>
          <a:bodyPr wrap="none">
            <a:spAutoFit/>
          </a:bodyPr>
          <a:lstStyle/>
          <a:p>
            <a:pPr eaLnBrk="0" hangingPunct="0">
              <a:defRPr/>
            </a:pPr>
            <a:r>
              <a:rPr lang="ja-JP" altLang="en-US" sz="2800" b="1" dirty="0">
                <a:ea typeface="+mn-ea"/>
              </a:rPr>
              <a:t>永福寺跡の安山岩礎石　</a:t>
            </a:r>
            <a:r>
              <a:rPr lang="ja-JP" altLang="en-US" b="1" dirty="0">
                <a:ea typeface="+mn-ea"/>
              </a:rPr>
              <a:t>鎌倉市教育員会提供</a:t>
            </a:r>
            <a:endParaRPr lang="ja-JP" altLang="en-US" sz="2800" b="1" dirty="0">
              <a:ea typeface="+mn-ea"/>
            </a:endParaRPr>
          </a:p>
        </p:txBody>
      </p:sp>
      <p:sp>
        <p:nvSpPr>
          <p:cNvPr id="21508" name="角丸四角形 3">
            <a:extLst>
              <a:ext uri="{FF2B5EF4-FFF2-40B4-BE49-F238E27FC236}">
                <a16:creationId xmlns:a16="http://schemas.microsoft.com/office/drawing/2014/main" id="{41E4D5F7-686D-4C91-9DBD-39EC1ABC073E}"/>
              </a:ext>
            </a:extLst>
          </p:cNvPr>
          <p:cNvSpPr/>
          <p:nvPr/>
        </p:nvSpPr>
        <p:spPr>
          <a:xfrm>
            <a:off x="4947605" y="398777"/>
            <a:ext cx="2400931" cy="1117287"/>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東都の礎</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65" name="foc9E1A.wav">
            <a:hlinkClick r:id="" action="ppaction://media"/>
            <a:extLst>
              <a:ext uri="{FF2B5EF4-FFF2-40B4-BE49-F238E27FC236}">
                <a16:creationId xmlns:a16="http://schemas.microsoft.com/office/drawing/2014/main" id="{979B1376-0D93-4E95-AD36-6DE8BB5C59E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765410" y="729791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7" fill="hold"/>
                                        <p:tgtEl>
                                          <p:spTgt spid="11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コンテンツ プレースホルダー 3">
            <a:extLst>
              <a:ext uri="{FF2B5EF4-FFF2-40B4-BE49-F238E27FC236}">
                <a16:creationId xmlns:a16="http://schemas.microsoft.com/office/drawing/2014/main" id="{26840626-6E84-4E6D-9035-85DBAC82D2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157412" y="138112"/>
            <a:ext cx="7877175" cy="5907088"/>
          </a:xfrm>
        </p:spPr>
      </p:pic>
      <p:sp>
        <p:nvSpPr>
          <p:cNvPr id="23555" name="テキスト ボックス 4">
            <a:extLst>
              <a:ext uri="{FF2B5EF4-FFF2-40B4-BE49-F238E27FC236}">
                <a16:creationId xmlns:a16="http://schemas.microsoft.com/office/drawing/2014/main" id="{D32ED5FD-34C4-46E6-8BFE-B4B35FF28888}"/>
              </a:ext>
            </a:extLst>
          </p:cNvPr>
          <p:cNvSpPr txBox="1"/>
          <p:nvPr/>
        </p:nvSpPr>
        <p:spPr>
          <a:xfrm>
            <a:off x="3713110" y="6189990"/>
            <a:ext cx="4493538" cy="523220"/>
          </a:xfrm>
          <a:prstGeom prst="rect">
            <a:avLst/>
          </a:prstGeom>
          <a:noFill/>
        </p:spPr>
        <p:txBody>
          <a:bodyPr wrap="none">
            <a:spAutoFit/>
          </a:bodyPr>
          <a:lstStyle/>
          <a:p>
            <a:pPr eaLnBrk="0" hangingPunct="0">
              <a:defRPr/>
            </a:pPr>
            <a:r>
              <a:rPr lang="ja-JP" altLang="en-US" sz="2800" b="1" dirty="0">
                <a:ea typeface="+mn-ea"/>
              </a:rPr>
              <a:t>覚園寺の安山岩製宝篋印塔</a:t>
            </a:r>
          </a:p>
        </p:txBody>
      </p:sp>
      <p:pic>
        <p:nvPicPr>
          <p:cNvPr id="1166" name="focFED9.wav">
            <a:hlinkClick r:id="" action="ppaction://media"/>
            <a:extLst>
              <a:ext uri="{FF2B5EF4-FFF2-40B4-BE49-F238E27FC236}">
                <a16:creationId xmlns:a16="http://schemas.microsoft.com/office/drawing/2014/main" id="{3D2216AB-7F46-4DCB-BD80-6D0146BA1A5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850252" y="7241357"/>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0" fill="hold"/>
                                        <p:tgtEl>
                                          <p:spTgt spid="11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19219FD-D50A-444A-AFB4-7E06C8427BAE}"/>
              </a:ext>
            </a:extLst>
          </p:cNvPr>
          <p:cNvSpPr>
            <a:spLocks noGrp="1" noChangeArrowheads="1"/>
          </p:cNvSpPr>
          <p:nvPr>
            <p:ph type="title"/>
          </p:nvPr>
        </p:nvSpPr>
        <p:spPr>
          <a:xfrm>
            <a:off x="838200" y="231457"/>
            <a:ext cx="10515600" cy="1325563"/>
          </a:xfrm>
        </p:spPr>
        <p:txBody>
          <a:bodyPr/>
          <a:lstStyle/>
          <a:p>
            <a:pPr algn="ctr"/>
            <a:r>
              <a:rPr lang="ja-JP" altLang="en-US" b="1" dirty="0"/>
              <a:t>多賀間知石</a:t>
            </a:r>
          </a:p>
        </p:txBody>
      </p:sp>
      <p:sp>
        <p:nvSpPr>
          <p:cNvPr id="25603" name="Rectangle 3">
            <a:extLst>
              <a:ext uri="{FF2B5EF4-FFF2-40B4-BE49-F238E27FC236}">
                <a16:creationId xmlns:a16="http://schemas.microsoft.com/office/drawing/2014/main" id="{7FE0E46F-6047-4A65-A2A4-6968A98B3E43}"/>
              </a:ext>
            </a:extLst>
          </p:cNvPr>
          <p:cNvSpPr>
            <a:spLocks noGrp="1" noChangeArrowheads="1"/>
          </p:cNvSpPr>
          <p:nvPr>
            <p:ph type="body" orient="vert" idx="1"/>
          </p:nvPr>
        </p:nvSpPr>
        <p:spPr>
          <a:xfrm>
            <a:off x="1981200" y="1557020"/>
            <a:ext cx="8229600" cy="4176395"/>
          </a:xfrm>
        </p:spPr>
        <p:txBody>
          <a:bodyPr>
            <a:normAutofit lnSpcReduction="10000"/>
          </a:bodyPr>
          <a:lstStyle/>
          <a:p>
            <a:pPr>
              <a:buFontTx/>
              <a:buNone/>
              <a:defRPr/>
            </a:pPr>
            <a:endParaRPr lang="ja-JP" altLang="en-US" dirty="0">
              <a:latin typeface="+mn-lt"/>
              <a:ea typeface="+mn-ea"/>
              <a:cs typeface="+mn-cs"/>
            </a:endParaRPr>
          </a:p>
          <a:p>
            <a:pPr>
              <a:buFontTx/>
              <a:buNone/>
              <a:defRPr/>
            </a:pPr>
            <a:r>
              <a:rPr lang="ja-JP" altLang="en-US" b="1" dirty="0">
                <a:latin typeface="+mn-lt"/>
                <a:ea typeface="+mn-ea"/>
                <a:cs typeface="+mn-cs"/>
              </a:rPr>
              <a:t>摂州　御影石</a:t>
            </a:r>
          </a:p>
          <a:p>
            <a:pPr>
              <a:buFontTx/>
              <a:buNone/>
              <a:defRPr/>
            </a:pPr>
            <a:endParaRPr lang="ja-JP" altLang="en-US" b="1" dirty="0">
              <a:latin typeface="+mn-lt"/>
              <a:ea typeface="+mn-ea"/>
              <a:cs typeface="+mn-cs"/>
            </a:endParaRPr>
          </a:p>
          <a:p>
            <a:pPr>
              <a:buFontTx/>
              <a:buNone/>
              <a:defRPr/>
            </a:pPr>
            <a:r>
              <a:rPr lang="ja-JP" altLang="en-US" b="1" dirty="0">
                <a:latin typeface="+mn-lt"/>
                <a:ea typeface="+mn-ea"/>
                <a:cs typeface="+mn-cs"/>
              </a:rPr>
              <a:t>紀州　熊野丸石</a:t>
            </a:r>
          </a:p>
          <a:p>
            <a:pPr>
              <a:buFontTx/>
              <a:buNone/>
              <a:defRPr/>
            </a:pPr>
            <a:endParaRPr lang="ja-JP" altLang="en-US" b="1" dirty="0">
              <a:latin typeface="+mn-lt"/>
              <a:ea typeface="+mn-ea"/>
              <a:cs typeface="+mn-cs"/>
            </a:endParaRPr>
          </a:p>
          <a:p>
            <a:pPr>
              <a:buFontTx/>
              <a:buNone/>
              <a:defRPr/>
            </a:pPr>
            <a:r>
              <a:rPr lang="ja-JP" altLang="en-US" b="1" dirty="0">
                <a:latin typeface="+mn-lt"/>
                <a:ea typeface="+mn-ea"/>
                <a:cs typeface="+mn-cs"/>
              </a:rPr>
              <a:t>備前　手嶋石　瀬戸石</a:t>
            </a:r>
          </a:p>
          <a:p>
            <a:pPr>
              <a:buFontTx/>
              <a:buNone/>
              <a:defRPr/>
            </a:pPr>
            <a:endParaRPr lang="ja-JP" altLang="en-US" b="1" dirty="0">
              <a:latin typeface="+mn-lt"/>
              <a:ea typeface="+mn-ea"/>
              <a:cs typeface="+mn-cs"/>
            </a:endParaRPr>
          </a:p>
          <a:p>
            <a:pPr>
              <a:buFontTx/>
              <a:buNone/>
              <a:defRPr/>
            </a:pPr>
            <a:r>
              <a:rPr lang="ja-JP" altLang="en-US" b="1" dirty="0">
                <a:latin typeface="+mn-lt"/>
                <a:ea typeface="+mn-ea"/>
                <a:cs typeface="+mn-cs"/>
              </a:rPr>
              <a:t>相州　岩岐石　丸石</a:t>
            </a:r>
          </a:p>
          <a:p>
            <a:pPr>
              <a:buFontTx/>
              <a:buNone/>
              <a:defRPr/>
            </a:pPr>
            <a:r>
              <a:rPr lang="ja-JP" altLang="en-US" b="1" dirty="0">
                <a:latin typeface="+mn-lt"/>
                <a:ea typeface="+mn-ea"/>
                <a:cs typeface="+mn-cs"/>
              </a:rPr>
              <a:t>　　　片石</a:t>
            </a:r>
          </a:p>
          <a:p>
            <a:pPr>
              <a:buFontTx/>
              <a:buNone/>
              <a:defRPr/>
            </a:pPr>
            <a:endParaRPr lang="ja-JP" altLang="en-US" b="1" dirty="0">
              <a:latin typeface="+mn-lt"/>
              <a:ea typeface="+mn-ea"/>
              <a:cs typeface="+mn-cs"/>
            </a:endParaRPr>
          </a:p>
          <a:p>
            <a:pPr>
              <a:buFontTx/>
              <a:buNone/>
              <a:defRPr/>
            </a:pPr>
            <a:r>
              <a:rPr lang="ja-JP" altLang="en-US" b="1" dirty="0">
                <a:latin typeface="+mn-lt"/>
                <a:ea typeface="+mn-ea"/>
                <a:cs typeface="+mn-cs"/>
              </a:rPr>
              <a:t>豆州　多賀間地　御影石</a:t>
            </a:r>
          </a:p>
          <a:p>
            <a:pPr>
              <a:buFontTx/>
              <a:buNone/>
              <a:defRPr/>
            </a:pPr>
            <a:r>
              <a:rPr lang="ja-JP" altLang="en-US" b="1" dirty="0">
                <a:latin typeface="+mn-lt"/>
                <a:ea typeface="+mn-ea"/>
                <a:cs typeface="+mn-cs"/>
              </a:rPr>
              <a:t>　　　築石青石</a:t>
            </a:r>
          </a:p>
          <a:p>
            <a:pPr>
              <a:buFontTx/>
              <a:buNone/>
              <a:defRPr/>
            </a:pPr>
            <a:endParaRPr lang="ja-JP" altLang="en-US" b="1" dirty="0">
              <a:latin typeface="+mn-lt"/>
              <a:ea typeface="+mn-ea"/>
              <a:cs typeface="+mn-cs"/>
            </a:endParaRPr>
          </a:p>
          <a:p>
            <a:pPr>
              <a:buFontTx/>
              <a:buNone/>
              <a:defRPr/>
            </a:pPr>
            <a:r>
              <a:rPr lang="ja-JP" altLang="en-US" b="1" dirty="0">
                <a:latin typeface="+mn-lt"/>
                <a:ea typeface="+mn-ea"/>
                <a:cs typeface="+mn-cs"/>
              </a:rPr>
              <a:t>房州　青石類</a:t>
            </a:r>
          </a:p>
          <a:p>
            <a:pPr>
              <a:buFontTx/>
              <a:buNone/>
              <a:defRPr/>
            </a:pPr>
            <a:endParaRPr lang="ja-JP" altLang="en-US" b="1" dirty="0">
              <a:latin typeface="+mn-lt"/>
              <a:ea typeface="+mn-ea"/>
              <a:cs typeface="+mn-cs"/>
            </a:endParaRPr>
          </a:p>
          <a:p>
            <a:pPr>
              <a:buFontTx/>
              <a:buNone/>
              <a:defRPr/>
            </a:pPr>
            <a:r>
              <a:rPr lang="ja-JP" altLang="en-US" b="1" dirty="0">
                <a:latin typeface="+mn-lt"/>
                <a:ea typeface="+mn-ea"/>
                <a:cs typeface="+mn-cs"/>
              </a:rPr>
              <a:t>常州　岩岐石</a:t>
            </a:r>
          </a:p>
          <a:p>
            <a:pPr>
              <a:buFontTx/>
              <a:buNone/>
              <a:defRPr/>
            </a:pPr>
            <a:r>
              <a:rPr lang="ja-JP" altLang="en-US" b="1" dirty="0">
                <a:latin typeface="+mn-lt"/>
                <a:ea typeface="+mn-ea"/>
                <a:cs typeface="+mn-cs"/>
              </a:rPr>
              <a:t>　</a:t>
            </a:r>
          </a:p>
        </p:txBody>
      </p:sp>
      <p:sp>
        <p:nvSpPr>
          <p:cNvPr id="25604" name="Text Box 4">
            <a:extLst>
              <a:ext uri="{FF2B5EF4-FFF2-40B4-BE49-F238E27FC236}">
                <a16:creationId xmlns:a16="http://schemas.microsoft.com/office/drawing/2014/main" id="{5D31CA8D-779E-416E-8086-6BC5BD65870A}"/>
              </a:ext>
            </a:extLst>
          </p:cNvPr>
          <p:cNvSpPr txBox="1">
            <a:spLocks noChangeArrowheads="1"/>
          </p:cNvSpPr>
          <p:nvPr/>
        </p:nvSpPr>
        <p:spPr bwMode="auto">
          <a:xfrm>
            <a:off x="2775605" y="5961766"/>
            <a:ext cx="6990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90000"/>
              </a:lnSpc>
            </a:pPr>
            <a:r>
              <a:rPr kumimoji="0" lang="ja-JP" altLang="ja-JP" sz="2000" b="1" dirty="0">
                <a:latin typeface="Arial" panose="020B0604020202020204" pitchFamily="34" charset="0"/>
              </a:rPr>
              <a:t>「石問屋仲間諸用留　享保之写」　寛政２（１７９０）2月</a:t>
            </a:r>
          </a:p>
        </p:txBody>
      </p:sp>
      <p:sp>
        <p:nvSpPr>
          <p:cNvPr id="9221" name="Line 5">
            <a:extLst>
              <a:ext uri="{FF2B5EF4-FFF2-40B4-BE49-F238E27FC236}">
                <a16:creationId xmlns:a16="http://schemas.microsoft.com/office/drawing/2014/main" id="{E9D8F825-8605-4F73-BEE3-BFCDF1E143AC}"/>
              </a:ext>
            </a:extLst>
          </p:cNvPr>
          <p:cNvSpPr>
            <a:spLocks noChangeShapeType="1"/>
          </p:cNvSpPr>
          <p:nvPr/>
        </p:nvSpPr>
        <p:spPr bwMode="auto">
          <a:xfrm>
            <a:off x="5448300" y="2565400"/>
            <a:ext cx="0" cy="180022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1167" name="focC546.wav">
            <a:hlinkClick r:id="" action="ppaction://media"/>
            <a:extLst>
              <a:ext uri="{FF2B5EF4-FFF2-40B4-BE49-F238E27FC236}">
                <a16:creationId xmlns:a16="http://schemas.microsoft.com/office/drawing/2014/main" id="{6AFE875D-5F9B-45D0-BAF5-BB8E3DD7A43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774837" y="723193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9" fill="hold"/>
                                        <p:tgtEl>
                                          <p:spTgt spid="11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a:extLst>
              <a:ext uri="{FF2B5EF4-FFF2-40B4-BE49-F238E27FC236}">
                <a16:creationId xmlns:a16="http://schemas.microsoft.com/office/drawing/2014/main" id="{D6926240-491A-42D7-92B9-86EDC5477610}"/>
              </a:ext>
            </a:extLst>
          </p:cNvPr>
          <p:cNvGraphicFramePr>
            <a:graphicFrameLocks noChangeAspect="1"/>
          </p:cNvGraphicFramePr>
          <p:nvPr>
            <p:extLst>
              <p:ext uri="{D42A27DB-BD31-4B8C-83A1-F6EECF244321}">
                <p14:modId xmlns:p14="http://schemas.microsoft.com/office/powerpoint/2010/main" val="2038327951"/>
              </p:ext>
            </p:extLst>
          </p:nvPr>
        </p:nvGraphicFramePr>
        <p:xfrm>
          <a:off x="2162947" y="281676"/>
          <a:ext cx="7653518" cy="5739710"/>
        </p:xfrm>
        <a:graphic>
          <a:graphicData uri="http://schemas.openxmlformats.org/presentationml/2006/ole">
            <mc:AlternateContent xmlns:mc="http://schemas.openxmlformats.org/markup-compatibility/2006">
              <mc:Choice xmlns:v="urn:schemas-microsoft-com:vml" Requires="v">
                <p:oleObj spid="_x0000_s1037" r:id="rId6" imgW="4877223" imgH="3657917" progId="MSPhotoEd.3">
                  <p:embed/>
                </p:oleObj>
              </mc:Choice>
              <mc:Fallback>
                <p:oleObj r:id="rId6" imgW="4877223" imgH="3657917" progId="MSPhotoEd.3">
                  <p:embed/>
                  <p:pic>
                    <p:nvPicPr>
                      <p:cNvPr id="27650" name="Object 2">
                        <a:extLst>
                          <a:ext uri="{FF2B5EF4-FFF2-40B4-BE49-F238E27FC236}">
                            <a16:creationId xmlns:a16="http://schemas.microsoft.com/office/drawing/2014/main" id="{D6926240-491A-42D7-92B9-86EDC5477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2947" y="281676"/>
                        <a:ext cx="7653518" cy="5739710"/>
                      </a:xfrm>
                      <a:prstGeom prst="rect">
                        <a:avLst/>
                      </a:prstGeom>
                      <a:noFill/>
                      <a:ln>
                        <a:noFill/>
                      </a:ln>
                    </p:spPr>
                  </p:pic>
                </p:oleObj>
              </mc:Fallback>
            </mc:AlternateContent>
          </a:graphicData>
        </a:graphic>
      </p:graphicFrame>
      <p:sp>
        <p:nvSpPr>
          <p:cNvPr id="27651" name="Text Box 3">
            <a:extLst>
              <a:ext uri="{FF2B5EF4-FFF2-40B4-BE49-F238E27FC236}">
                <a16:creationId xmlns:a16="http://schemas.microsoft.com/office/drawing/2014/main" id="{964221D9-4EB7-4ED7-AFBC-2A085D5A9FB3}"/>
              </a:ext>
            </a:extLst>
          </p:cNvPr>
          <p:cNvSpPr txBox="1">
            <a:spLocks noChangeArrowheads="1"/>
          </p:cNvSpPr>
          <p:nvPr/>
        </p:nvSpPr>
        <p:spPr>
          <a:xfrm>
            <a:off x="2375535" y="6021386"/>
            <a:ext cx="7320281" cy="447359"/>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50000"/>
              </a:spcBef>
              <a:buFontTx/>
              <a:buNone/>
              <a:defRPr/>
            </a:pPr>
            <a:r>
              <a:rPr kumimoji="0" lang="ja-JP" altLang="ja-JP" sz="2309" b="1" dirty="0">
                <a:solidFill>
                  <a:schemeClr val="tx2"/>
                </a:solidFill>
              </a:rPr>
              <a:t>中張窪・瘤木石丁場Ａ地区３号遺構トレンチ間知石採石跡</a:t>
            </a:r>
          </a:p>
        </p:txBody>
      </p:sp>
      <p:pic>
        <p:nvPicPr>
          <p:cNvPr id="1168" name="focB9E8.wav">
            <a:hlinkClick r:id="" action="ppaction://media"/>
            <a:extLst>
              <a:ext uri="{FF2B5EF4-FFF2-40B4-BE49-F238E27FC236}">
                <a16:creationId xmlns:a16="http://schemas.microsoft.com/office/drawing/2014/main" id="{83DB85CB-4DA7-4879-9D0D-901CCAA234A9}"/>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0755984" y="729791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76" fill="hold"/>
                                        <p:tgtEl>
                                          <p:spTgt spid="11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図 3">
            <a:extLst>
              <a:ext uri="{FF2B5EF4-FFF2-40B4-BE49-F238E27FC236}">
                <a16:creationId xmlns:a16="http://schemas.microsoft.com/office/drawing/2014/main" id="{2E7CC6AB-7243-4AC4-B9E9-074837D3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188" y="181153"/>
            <a:ext cx="5121896" cy="667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56C051B0-92DD-463D-8D4A-8AE7EC120E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6262" y="2119354"/>
            <a:ext cx="2507405" cy="26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D05AB906-71B8-4755-B5D5-4FF5B432DC61}"/>
              </a:ext>
            </a:extLst>
          </p:cNvPr>
          <p:cNvSpPr txBox="1">
            <a:spLocks noChangeArrowheads="1"/>
          </p:cNvSpPr>
          <p:nvPr/>
        </p:nvSpPr>
        <p:spPr bwMode="auto">
          <a:xfrm>
            <a:off x="498333" y="2226814"/>
            <a:ext cx="2031325" cy="171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p>
            <a:pPr eaLnBrk="0" hangingPunct="0"/>
            <a:r>
              <a:rPr kumimoji="0" lang="ja-JP" altLang="ja-JP" sz="2400" b="1" dirty="0">
                <a:ea typeface="游ゴシック" panose="020B0400000000000000" pitchFamily="50" charset="-128"/>
              </a:rPr>
              <a:t>是ヨリにし </a:t>
            </a:r>
            <a:endParaRPr kumimoji="0" lang="en-US" altLang="ja-JP" sz="2400" b="1" dirty="0">
              <a:ea typeface="游ゴシック" panose="020B0400000000000000" pitchFamily="50" charset="-128"/>
            </a:endParaRPr>
          </a:p>
          <a:p>
            <a:pPr eaLnBrk="0" hangingPunct="0"/>
            <a:r>
              <a:rPr kumimoji="0" lang="ja-JP" altLang="ja-JP" sz="2400" b="1" dirty="0">
                <a:ea typeface="游ゴシック" panose="020B0400000000000000" pitchFamily="50" charset="-128"/>
              </a:rPr>
              <a:t>有馬玄蕃</a:t>
            </a:r>
            <a:endParaRPr kumimoji="0" lang="en-US" altLang="ja-JP" sz="2400" b="1" dirty="0">
              <a:ea typeface="游ゴシック" panose="020B0400000000000000" pitchFamily="50" charset="-128"/>
            </a:endParaRPr>
          </a:p>
          <a:p>
            <a:pPr eaLnBrk="0" hangingPunct="0"/>
            <a:r>
              <a:rPr kumimoji="0" lang="ja-JP" altLang="ja-JP" sz="2400" b="1" dirty="0">
                <a:ea typeface="游ゴシック" panose="020B0400000000000000" pitchFamily="50" charset="-128"/>
              </a:rPr>
              <a:t>石場 </a:t>
            </a:r>
            <a:endParaRPr kumimoji="0" lang="en-US" altLang="ja-JP" sz="2400" b="1" dirty="0">
              <a:ea typeface="游ゴシック" panose="020B0400000000000000" pitchFamily="50" charset="-128"/>
            </a:endParaRPr>
          </a:p>
          <a:p>
            <a:pPr eaLnBrk="0" hangingPunct="0"/>
            <a:r>
              <a:rPr kumimoji="0" lang="ja-JP" altLang="ja-JP" sz="2400" b="1" dirty="0">
                <a:ea typeface="游ゴシック" panose="020B0400000000000000" pitchFamily="50" charset="-128"/>
              </a:rPr>
              <a:t>慶長十六年</a:t>
            </a:r>
            <a:endParaRPr kumimoji="0" lang="en-US" altLang="ja-JP" sz="2400" b="1" dirty="0">
              <a:ea typeface="游ゴシック" panose="020B0400000000000000" pitchFamily="50" charset="-128"/>
            </a:endParaRPr>
          </a:p>
          <a:p>
            <a:pPr eaLnBrk="0" hangingPunct="0"/>
            <a:r>
              <a:rPr kumimoji="0" lang="ja-JP" altLang="ja-JP" sz="2400" b="1" dirty="0">
                <a:ea typeface="游ゴシック" panose="020B0400000000000000" pitchFamily="50" charset="-128"/>
              </a:rPr>
              <a:t> 七月廿一日</a:t>
            </a:r>
            <a:endParaRPr kumimoji="0" lang="ja-JP" altLang="ja-JP" b="1" dirty="0">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3648DA2-6292-4564-A44A-16249C605536}"/>
              </a:ext>
            </a:extLst>
          </p:cNvPr>
          <p:cNvSpPr txBox="1">
            <a:spLocks noChangeArrowheads="1"/>
          </p:cNvSpPr>
          <p:nvPr/>
        </p:nvSpPr>
        <p:spPr bwMode="auto">
          <a:xfrm>
            <a:off x="8101015" y="1745592"/>
            <a:ext cx="92333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p>
            <a:pPr eaLnBrk="0" hangingPunct="0"/>
            <a:r>
              <a:rPr lang="ja-JP" altLang="en-US" sz="2400" b="1" dirty="0">
                <a:ea typeface="游ゴシック" panose="020B0400000000000000" pitchFamily="50" charset="-128"/>
              </a:rPr>
              <a:t>千利休の弟子、利休十哲の一人</a:t>
            </a:r>
            <a:endParaRPr lang="en-US" altLang="ja-JP" sz="2400" b="1" dirty="0">
              <a:ea typeface="游ゴシック" panose="020B0400000000000000" pitchFamily="50" charset="-128"/>
            </a:endParaRPr>
          </a:p>
          <a:p>
            <a:pPr eaLnBrk="0" hangingPunct="0"/>
            <a:r>
              <a:rPr lang="ja-JP" altLang="en-US" sz="2400" b="1" dirty="0">
                <a:ea typeface="游ゴシック" panose="020B0400000000000000" pitchFamily="50" charset="-128"/>
              </a:rPr>
              <a:t>有馬豊氏（諸説あり）</a:t>
            </a:r>
          </a:p>
        </p:txBody>
      </p:sp>
      <p:pic>
        <p:nvPicPr>
          <p:cNvPr id="1169" name="foc7E43.wav">
            <a:hlinkClick r:id="" action="ppaction://media"/>
            <a:extLst>
              <a:ext uri="{FF2B5EF4-FFF2-40B4-BE49-F238E27FC236}">
                <a16:creationId xmlns:a16="http://schemas.microsoft.com/office/drawing/2014/main" id="{D84A17DD-0622-4FD1-888E-94493750C2E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0906813" y="709052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06" fill="hold"/>
                                        <p:tgtEl>
                                          <p:spTgt spid="11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図 3">
            <a:extLst>
              <a:ext uri="{FF2B5EF4-FFF2-40B4-BE49-F238E27FC236}">
                <a16:creationId xmlns:a16="http://schemas.microsoft.com/office/drawing/2014/main" id="{EDD55693-05BC-48E9-9B54-1CF341F02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854" y="836612"/>
            <a:ext cx="7622722" cy="51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テキスト ボックス 4">
            <a:extLst>
              <a:ext uri="{FF2B5EF4-FFF2-40B4-BE49-F238E27FC236}">
                <a16:creationId xmlns:a16="http://schemas.microsoft.com/office/drawing/2014/main" id="{220B37BC-8754-4E66-8046-8C149F4551BF}"/>
              </a:ext>
            </a:extLst>
          </p:cNvPr>
          <p:cNvSpPr txBox="1"/>
          <p:nvPr/>
        </p:nvSpPr>
        <p:spPr>
          <a:xfrm rot="1688075">
            <a:off x="6504580" y="3792082"/>
            <a:ext cx="500221" cy="1189038"/>
          </a:xfrm>
          <a:prstGeom prst="rect">
            <a:avLst/>
          </a:prstGeom>
          <a:noFill/>
        </p:spPr>
        <p:txBody>
          <a:bodyPr vert="eaVert">
            <a:spAutoFit/>
          </a:bodyPr>
          <a:lstStyle/>
          <a:p>
            <a:pPr eaLnBrk="0" hangingPunct="0">
              <a:defRPr/>
            </a:pPr>
            <a:r>
              <a:rPr lang="ja-JP" altLang="en-US" sz="2052" b="1" dirty="0">
                <a:solidFill>
                  <a:schemeClr val="bg1"/>
                </a:solidFill>
                <a:ea typeface="+mn-ea"/>
              </a:rPr>
              <a:t>羽柴</a:t>
            </a:r>
            <a:r>
              <a:rPr lang="ja-JP" altLang="en-US" sz="1796" b="1" dirty="0">
                <a:solidFill>
                  <a:schemeClr val="bg1"/>
                </a:solidFill>
                <a:ea typeface="+mn-ea"/>
              </a:rPr>
              <a:t>右近</a:t>
            </a:r>
          </a:p>
        </p:txBody>
      </p:sp>
      <p:sp>
        <p:nvSpPr>
          <p:cNvPr id="31750" name="テキスト ボックス 5">
            <a:extLst>
              <a:ext uri="{FF2B5EF4-FFF2-40B4-BE49-F238E27FC236}">
                <a16:creationId xmlns:a16="http://schemas.microsoft.com/office/drawing/2014/main" id="{4A094C5B-F627-4712-8494-AF5E14531445}"/>
              </a:ext>
            </a:extLst>
          </p:cNvPr>
          <p:cNvSpPr txBox="1"/>
          <p:nvPr/>
        </p:nvSpPr>
        <p:spPr>
          <a:xfrm>
            <a:off x="4350191" y="2323667"/>
            <a:ext cx="815023" cy="1893254"/>
          </a:xfrm>
          <a:prstGeom prst="rect">
            <a:avLst/>
          </a:prstGeom>
          <a:noFill/>
        </p:spPr>
        <p:txBody>
          <a:bodyPr vert="eaVert">
            <a:spAutoFit/>
          </a:bodyPr>
          <a:lstStyle/>
          <a:p>
            <a:pPr eaLnBrk="0" hangingPunct="0">
              <a:defRPr/>
            </a:pPr>
            <a:r>
              <a:rPr lang="ja-JP" altLang="en-US" sz="2052" b="1" dirty="0">
                <a:solidFill>
                  <a:schemeClr val="bg1"/>
                </a:solidFill>
                <a:ea typeface="+mn-ea"/>
              </a:rPr>
              <a:t>森蘭丸の弟</a:t>
            </a:r>
            <a:endParaRPr lang="en-US" altLang="ja-JP" sz="2052" b="1" dirty="0">
              <a:solidFill>
                <a:schemeClr val="bg1"/>
              </a:solidFill>
              <a:ea typeface="+mn-ea"/>
            </a:endParaRPr>
          </a:p>
          <a:p>
            <a:pPr eaLnBrk="0" hangingPunct="0">
              <a:defRPr/>
            </a:pPr>
            <a:r>
              <a:rPr lang="ja-JP" altLang="en-US" sz="2052" b="1" dirty="0">
                <a:solidFill>
                  <a:schemeClr val="bg1"/>
                </a:solidFill>
                <a:ea typeface="+mn-ea"/>
              </a:rPr>
              <a:t>森忠政</a:t>
            </a:r>
            <a:endParaRPr lang="en-US" altLang="ja-JP" sz="2052" b="1" dirty="0">
              <a:solidFill>
                <a:schemeClr val="bg1"/>
              </a:solidFill>
              <a:ea typeface="+mn-ea"/>
            </a:endParaRPr>
          </a:p>
        </p:txBody>
      </p:sp>
      <p:pic>
        <p:nvPicPr>
          <p:cNvPr id="1170" name="focB25F.wav">
            <a:hlinkClick r:id="" action="ppaction://media"/>
            <a:extLst>
              <a:ext uri="{FF2B5EF4-FFF2-40B4-BE49-F238E27FC236}">
                <a16:creationId xmlns:a16="http://schemas.microsoft.com/office/drawing/2014/main" id="{A701E27E-5892-4D49-B57C-2014D4C813D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787073" y="7269637"/>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06" fill="hold"/>
                                        <p:tgtEl>
                                          <p:spTgt spid="11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図 3">
            <a:extLst>
              <a:ext uri="{FF2B5EF4-FFF2-40B4-BE49-F238E27FC236}">
                <a16:creationId xmlns:a16="http://schemas.microsoft.com/office/drawing/2014/main" id="{4D19C290-9C65-41CB-8D4A-5E64B6400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666" y="260433"/>
            <a:ext cx="8074435" cy="550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テキスト ボックス 4">
            <a:extLst>
              <a:ext uri="{FF2B5EF4-FFF2-40B4-BE49-F238E27FC236}">
                <a16:creationId xmlns:a16="http://schemas.microsoft.com/office/drawing/2014/main" id="{DDFD1CD7-2A08-4556-AE89-4DA54EA0A96C}"/>
              </a:ext>
            </a:extLst>
          </p:cNvPr>
          <p:cNvSpPr txBox="1"/>
          <p:nvPr/>
        </p:nvSpPr>
        <p:spPr>
          <a:xfrm>
            <a:off x="530753" y="1409298"/>
            <a:ext cx="2339102" cy="954107"/>
          </a:xfrm>
          <a:prstGeom prst="rect">
            <a:avLst/>
          </a:prstGeom>
          <a:noFill/>
        </p:spPr>
        <p:txBody>
          <a:bodyPr wrap="none">
            <a:spAutoFit/>
          </a:bodyPr>
          <a:lstStyle/>
          <a:p>
            <a:pPr eaLnBrk="0" hangingPunct="0">
              <a:defRPr/>
            </a:pPr>
            <a:r>
              <a:rPr lang="ja-JP" altLang="en-US" sz="2800" b="1" dirty="0">
                <a:ea typeface="+mn-ea"/>
              </a:rPr>
              <a:t>熱海で最大級</a:t>
            </a:r>
            <a:endParaRPr lang="en-US" altLang="ja-JP" sz="2800" b="1" dirty="0">
              <a:ea typeface="+mn-ea"/>
            </a:endParaRPr>
          </a:p>
          <a:p>
            <a:pPr eaLnBrk="0" hangingPunct="0">
              <a:defRPr/>
            </a:pPr>
            <a:r>
              <a:rPr lang="ja-JP" altLang="en-US" sz="2800" b="1" dirty="0">
                <a:ea typeface="+mn-ea"/>
              </a:rPr>
              <a:t>   の矢穴列 </a:t>
            </a:r>
            <a:endParaRPr lang="en-US" altLang="ja-JP" sz="2800" b="1" dirty="0">
              <a:ea typeface="+mn-ea"/>
            </a:endParaRPr>
          </a:p>
        </p:txBody>
      </p:sp>
      <p:sp>
        <p:nvSpPr>
          <p:cNvPr id="33798" name="テキスト ボックス 5">
            <a:extLst>
              <a:ext uri="{FF2B5EF4-FFF2-40B4-BE49-F238E27FC236}">
                <a16:creationId xmlns:a16="http://schemas.microsoft.com/office/drawing/2014/main" id="{5A4F548F-B090-41F7-B4ED-16DD2FD22292}"/>
              </a:ext>
            </a:extLst>
          </p:cNvPr>
          <p:cNvSpPr txBox="1"/>
          <p:nvPr/>
        </p:nvSpPr>
        <p:spPr>
          <a:xfrm>
            <a:off x="1842134" y="5975032"/>
            <a:ext cx="6021388" cy="882968"/>
          </a:xfrm>
          <a:prstGeom prst="rect">
            <a:avLst/>
          </a:prstGeom>
          <a:noFill/>
        </p:spPr>
        <p:txBody>
          <a:bodyPr wrap="none">
            <a:spAutoFit/>
          </a:bodyPr>
          <a:lstStyle/>
          <a:p>
            <a:pPr eaLnBrk="0" hangingPunct="0">
              <a:defRPr/>
            </a:pPr>
            <a:r>
              <a:rPr lang="ja-JP" altLang="en-US" sz="2566" b="1" dirty="0">
                <a:ea typeface="+mn-ea"/>
              </a:rPr>
              <a:t>鉄滓･羽口破片</a:t>
            </a:r>
            <a:r>
              <a:rPr lang="en-US" altLang="ja-JP" sz="2566" b="1" dirty="0">
                <a:ea typeface="+mn-ea"/>
              </a:rPr>
              <a:t>,</a:t>
            </a:r>
            <a:r>
              <a:rPr lang="ja-JP" altLang="en-US" sz="2566" b="1" dirty="0">
                <a:ea typeface="+mn-ea"/>
              </a:rPr>
              <a:t>鉄鉗など鍛冶遺物が出土</a:t>
            </a:r>
          </a:p>
          <a:p>
            <a:pPr eaLnBrk="0" hangingPunct="0">
              <a:defRPr/>
            </a:pPr>
            <a:endParaRPr lang="ja-JP" altLang="en-US" sz="2566" dirty="0">
              <a:ea typeface="+mn-ea"/>
            </a:endParaRPr>
          </a:p>
        </p:txBody>
      </p:sp>
      <p:pic>
        <p:nvPicPr>
          <p:cNvPr id="7" name="図 6">
            <a:extLst>
              <a:ext uri="{FF2B5EF4-FFF2-40B4-BE49-F238E27FC236}">
                <a16:creationId xmlns:a16="http://schemas.microsoft.com/office/drawing/2014/main" id="{7CF0B461-EA52-40B7-8866-02AFE9C2F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5" y="3355975"/>
            <a:ext cx="29019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AE4F6560-51A5-4BA7-AAB3-A44AF20CEC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6777" y="5765301"/>
            <a:ext cx="35814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1" name="foc3BD4.wav">
            <a:hlinkClick r:id="" action="ppaction://media"/>
            <a:extLst>
              <a:ext uri="{FF2B5EF4-FFF2-40B4-BE49-F238E27FC236}">
                <a16:creationId xmlns:a16="http://schemas.microsoft.com/office/drawing/2014/main" id="{F8972E31-500E-455D-B9AF-4E157EC1477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0586301" y="7250784"/>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8" fill="hold"/>
                                        <p:tgtEl>
                                          <p:spTgt spid="11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3358391-A6FA-47E0-94D6-F9C380DE77CC}"/>
              </a:ext>
            </a:extLst>
          </p:cNvPr>
          <p:cNvSpPr>
            <a:spLocks noGrp="1" noChangeArrowheads="1"/>
          </p:cNvSpPr>
          <p:nvPr>
            <p:ph type="ctrTitle"/>
          </p:nvPr>
        </p:nvSpPr>
        <p:spPr>
          <a:xfrm>
            <a:off x="1874198" y="1276598"/>
            <a:ext cx="8807450" cy="3341687"/>
          </a:xfrm>
        </p:spPr>
        <p:txBody>
          <a:bodyPr anchor="ctr"/>
          <a:lstStyle/>
          <a:p>
            <a:pPr algn="ctr">
              <a:spcBef>
                <a:spcPct val="100000"/>
              </a:spcBef>
              <a:spcAft>
                <a:spcPct val="50000"/>
              </a:spcAft>
            </a:pPr>
            <a:r>
              <a:rPr lang="ja-JP" altLang="en-US" sz="5400" b="1" dirty="0">
                <a:solidFill>
                  <a:srgbClr val="C00000"/>
                </a:solidFill>
                <a:latin typeface="HGSｺﾞｼｯｸM" panose="020B0600000000000000" pitchFamily="50" charset="-128"/>
                <a:ea typeface="HGSｺﾞｼｯｸM" panose="020B0600000000000000" pitchFamily="50" charset="-128"/>
              </a:rPr>
              <a:t>熱海の文化財の特色　</a:t>
            </a:r>
            <a:br>
              <a:rPr lang="en-US" altLang="ja-JP" sz="5400" b="1" dirty="0">
                <a:solidFill>
                  <a:srgbClr val="C00000"/>
                </a:solidFill>
                <a:latin typeface="HGSｺﾞｼｯｸM" panose="020B0600000000000000" pitchFamily="50" charset="-128"/>
                <a:ea typeface="HGSｺﾞｼｯｸM" panose="020B0600000000000000" pitchFamily="50" charset="-128"/>
              </a:rPr>
            </a:br>
            <a:r>
              <a:rPr lang="ja-JP" altLang="en-US" sz="5400" b="1" dirty="0">
                <a:solidFill>
                  <a:srgbClr val="C00000"/>
                </a:solidFill>
                <a:latin typeface="HGSｺﾞｼｯｸM" panose="020B0600000000000000" pitchFamily="50" charset="-128"/>
                <a:ea typeface="HGSｺﾞｼｯｸM" panose="020B0600000000000000" pitchFamily="50" charset="-128"/>
              </a:rPr>
              <a:t>その</a:t>
            </a:r>
            <a:r>
              <a:rPr lang="en-US" altLang="ja-JP" sz="5400" b="1" dirty="0">
                <a:solidFill>
                  <a:srgbClr val="C00000"/>
                </a:solidFill>
                <a:latin typeface="HGSｺﾞｼｯｸM" panose="020B0600000000000000" pitchFamily="50" charset="-128"/>
                <a:ea typeface="HGSｺﾞｼｯｸM" panose="020B0600000000000000" pitchFamily="50" charset="-128"/>
              </a:rPr>
              <a:t>2</a:t>
            </a:r>
            <a:br>
              <a:rPr lang="ja-JP" altLang="en-US" sz="6000" b="1" dirty="0">
                <a:solidFill>
                  <a:srgbClr val="C00000"/>
                </a:solidFill>
                <a:latin typeface="HGSｺﾞｼｯｸM" panose="020B0600000000000000" pitchFamily="50" charset="-128"/>
                <a:ea typeface="HGSｺﾞｼｯｸM" panose="020B0600000000000000" pitchFamily="50" charset="-128"/>
              </a:rPr>
            </a:br>
            <a:endParaRPr lang="en-US" altLang="ja-JP" sz="2800" dirty="0">
              <a:solidFill>
                <a:srgbClr val="FF0000"/>
              </a:solidFill>
              <a:ea typeface="ＤＦＰ特太ゴシック体" panose="020B0A00010101010101" pitchFamily="50" charset="-128"/>
            </a:endParaRPr>
          </a:p>
        </p:txBody>
      </p:sp>
      <p:sp>
        <p:nvSpPr>
          <p:cNvPr id="4099" name="Rectangle 3">
            <a:extLst>
              <a:ext uri="{FF2B5EF4-FFF2-40B4-BE49-F238E27FC236}">
                <a16:creationId xmlns:a16="http://schemas.microsoft.com/office/drawing/2014/main" id="{284A731F-F428-4BBA-95DB-FBB0B9B8D196}"/>
              </a:ext>
            </a:extLst>
          </p:cNvPr>
          <p:cNvSpPr>
            <a:spLocks noGrp="1" noChangeArrowheads="1"/>
          </p:cNvSpPr>
          <p:nvPr>
            <p:ph type="subTitle" idx="1"/>
          </p:nvPr>
        </p:nvSpPr>
        <p:spPr>
          <a:xfrm>
            <a:off x="4054523" y="4610647"/>
            <a:ext cx="4792638" cy="1201737"/>
          </a:xfrm>
        </p:spPr>
        <p:txBody>
          <a:bodyPr/>
          <a:lstStyle/>
          <a:p>
            <a:pPr eaLnBrk="1" hangingPunct="1">
              <a:buFontTx/>
              <a:buNone/>
            </a:pPr>
            <a:r>
              <a:rPr lang="ja-JP" altLang="en-US" b="1" dirty="0">
                <a:solidFill>
                  <a:srgbClr val="C00000"/>
                </a:solidFill>
                <a:latin typeface="Calibri" panose="020F0502020204030204" pitchFamily="34" charset="0"/>
                <a:ea typeface="游ゴシック" panose="020B0400000000000000" pitchFamily="50" charset="-128"/>
              </a:rPr>
              <a:t>熱海市教育委員会</a:t>
            </a:r>
            <a:br>
              <a:rPr lang="en-US" altLang="ja-JP" b="1" dirty="0">
                <a:solidFill>
                  <a:srgbClr val="C00000"/>
                </a:solidFill>
                <a:latin typeface="Calibri" panose="020F0502020204030204" pitchFamily="34" charset="0"/>
                <a:ea typeface="游ゴシック" panose="020B0400000000000000" pitchFamily="50" charset="-128"/>
              </a:rPr>
            </a:br>
            <a:br>
              <a:rPr lang="en-US" altLang="ja-JP" b="1" dirty="0">
                <a:solidFill>
                  <a:srgbClr val="C00000"/>
                </a:solidFill>
                <a:latin typeface="Calibri" panose="020F0502020204030204" pitchFamily="34" charset="0"/>
                <a:ea typeface="游ゴシック" panose="020B0400000000000000" pitchFamily="50" charset="-128"/>
              </a:rPr>
            </a:br>
            <a:r>
              <a:rPr lang="ja-JP" altLang="en-US" b="1" dirty="0">
                <a:solidFill>
                  <a:srgbClr val="C00000"/>
                </a:solidFill>
                <a:latin typeface="Calibri" panose="020F0502020204030204" pitchFamily="34" charset="0"/>
                <a:ea typeface="游ゴシック" panose="020B0400000000000000" pitchFamily="50" charset="-128"/>
              </a:rPr>
              <a:t>生涯学習課　学芸員　栗木　崇</a:t>
            </a:r>
          </a:p>
        </p:txBody>
      </p:sp>
      <p:pic>
        <p:nvPicPr>
          <p:cNvPr id="1154" name="foc9552.wav">
            <a:hlinkClick r:id="" action="ppaction://media"/>
            <a:extLst>
              <a:ext uri="{FF2B5EF4-FFF2-40B4-BE49-F238E27FC236}">
                <a16:creationId xmlns:a16="http://schemas.microsoft.com/office/drawing/2014/main" id="{D17FC51D-737F-4F4E-A0FC-90AFF514CE4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029361" y="7015114"/>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4A3C9CBC-EEF2-43D2-9445-056FEF43E299}"/>
              </a:ext>
            </a:extLst>
          </p:cNvPr>
          <p:cNvSpPr>
            <a:spLocks noChangeArrowheads="1"/>
          </p:cNvSpPr>
          <p:nvPr/>
        </p:nvSpPr>
        <p:spPr bwMode="auto">
          <a:xfrm>
            <a:off x="3391848" y="1045616"/>
            <a:ext cx="577215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SzPct val="100000"/>
            </a:pPr>
            <a:r>
              <a:rPr lang="ja-JP" altLang="en-US" sz="2400" b="1" dirty="0">
                <a:solidFill>
                  <a:srgbClr val="C00000"/>
                </a:solidFill>
                <a:latin typeface="Arial" panose="020B0604020202020204" pitchFamily="34" charset="0"/>
                <a:ea typeface="ＭＳ Ｐゴシック" panose="020B0600070205080204" pitchFamily="50" charset="-128"/>
              </a:rPr>
              <a:t>タウト塾</a:t>
            </a:r>
            <a:r>
              <a:rPr lang="en-US" altLang="ja-JP" sz="2400" b="1" dirty="0">
                <a:solidFill>
                  <a:srgbClr val="C00000"/>
                </a:solidFill>
                <a:latin typeface="Arial" panose="020B0604020202020204" pitchFamily="34" charset="0"/>
                <a:ea typeface="ＭＳ Ｐゴシック" panose="020B0600070205080204" pitchFamily="50" charset="-128"/>
              </a:rPr>
              <a:t>@</a:t>
            </a:r>
            <a:r>
              <a:rPr lang="ja-JP" altLang="en-US" sz="2400" b="1" dirty="0">
                <a:solidFill>
                  <a:srgbClr val="C00000"/>
                </a:solidFill>
                <a:latin typeface="Arial" panose="020B0604020202020204" pitchFamily="34" charset="0"/>
                <a:ea typeface="ＭＳ Ｐゴシック" panose="020B0600070205080204" pitchFamily="50" charset="-128"/>
              </a:rPr>
              <a:t>熱海　オンライン講座　第１</a:t>
            </a:r>
            <a:r>
              <a:rPr lang="en-US" altLang="ja-JP" sz="2400" b="1" dirty="0">
                <a:solidFill>
                  <a:srgbClr val="C00000"/>
                </a:solidFill>
                <a:latin typeface="Arial" panose="020B0604020202020204" pitchFamily="34" charset="0"/>
                <a:ea typeface="ＭＳ Ｐゴシック" panose="020B0600070205080204" pitchFamily="50" charset="-128"/>
              </a:rPr>
              <a:t>4</a:t>
            </a:r>
            <a:r>
              <a:rPr lang="ja-JP" altLang="en-US" sz="2400" b="1" dirty="0">
                <a:solidFill>
                  <a:srgbClr val="C00000"/>
                </a:solidFill>
                <a:latin typeface="Arial" panose="020B0604020202020204" pitchFamily="34" charset="0"/>
                <a:ea typeface="ＭＳ Ｐゴシック" panose="020B0600070205080204" pitchFamily="50" charset="-128"/>
              </a:rPr>
              <a:t>回</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0" fill="hold"/>
                                        <p:tgtEl>
                                          <p:spTgt spid="11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5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コンテンツ プレースホルダー 3">
            <a:extLst>
              <a:ext uri="{FF2B5EF4-FFF2-40B4-BE49-F238E27FC236}">
                <a16:creationId xmlns:a16="http://schemas.microsoft.com/office/drawing/2014/main" id="{18B48FCA-5191-4610-A139-782A7DEE29B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096000" y="25399"/>
            <a:ext cx="4289425" cy="6807201"/>
          </a:xfrm>
        </p:spPr>
      </p:pic>
      <p:pic>
        <p:nvPicPr>
          <p:cNvPr id="35844" name="図 4">
            <a:extLst>
              <a:ext uri="{FF2B5EF4-FFF2-40B4-BE49-F238E27FC236}">
                <a16:creationId xmlns:a16="http://schemas.microsoft.com/office/drawing/2014/main" id="{9D6A81A1-10B3-4D35-9F86-6629631803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2788" y="198437"/>
            <a:ext cx="4113212"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正方形/長方形 2">
            <a:extLst>
              <a:ext uri="{FF2B5EF4-FFF2-40B4-BE49-F238E27FC236}">
                <a16:creationId xmlns:a16="http://schemas.microsoft.com/office/drawing/2014/main" id="{3E83B0C4-8D59-4BF8-AEDE-B87924ABB3D0}"/>
              </a:ext>
            </a:extLst>
          </p:cNvPr>
          <p:cNvSpPr>
            <a:spLocks noChangeArrowheads="1"/>
          </p:cNvSpPr>
          <p:nvPr/>
        </p:nvSpPr>
        <p:spPr bwMode="auto">
          <a:xfrm>
            <a:off x="5140325" y="296862"/>
            <a:ext cx="2081213" cy="6361113"/>
          </a:xfrm>
          <a:prstGeom prst="rect">
            <a:avLst/>
          </a:prstGeom>
          <a:noFill/>
          <a:ln w="76200" cap="flat" cmpd="sng">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defTabSz="457200" eaLnBrk="0" fontAlgn="base" hangingPunct="0">
              <a:spcBef>
                <a:spcPct val="0"/>
              </a:spcBef>
              <a:spcAft>
                <a:spcPct val="0"/>
              </a:spcAft>
              <a:defRPr>
                <a:solidFill>
                  <a:schemeClr val="tx1"/>
                </a:solidFill>
                <a:latin typeface="Calibri" panose="020F0502020204030204" pitchFamily="34" charset="0"/>
              </a:defRPr>
            </a:lvl6pPr>
            <a:lvl7pPr defTabSz="457200" eaLnBrk="0" fontAlgn="base" hangingPunct="0">
              <a:spcBef>
                <a:spcPct val="0"/>
              </a:spcBef>
              <a:spcAft>
                <a:spcPct val="0"/>
              </a:spcAft>
              <a:defRPr>
                <a:solidFill>
                  <a:schemeClr val="tx1"/>
                </a:solidFill>
                <a:latin typeface="Calibri" panose="020F0502020204030204" pitchFamily="34" charset="0"/>
              </a:defRPr>
            </a:lvl7pPr>
            <a:lvl8pPr defTabSz="457200" eaLnBrk="0" fontAlgn="base" hangingPunct="0">
              <a:spcBef>
                <a:spcPct val="0"/>
              </a:spcBef>
              <a:spcAft>
                <a:spcPct val="0"/>
              </a:spcAft>
              <a:defRPr>
                <a:solidFill>
                  <a:schemeClr val="tx1"/>
                </a:solidFill>
                <a:latin typeface="Calibri" panose="020F0502020204030204" pitchFamily="34" charset="0"/>
              </a:defRPr>
            </a:lvl8pPr>
            <a:lvl9pPr defTabSz="457200" eaLnBrk="0" fontAlgn="base" hangingPunct="0">
              <a:spcBef>
                <a:spcPct val="0"/>
              </a:spcBef>
              <a:spcAft>
                <a:spcPct val="0"/>
              </a:spcAft>
              <a:defRPr>
                <a:solidFill>
                  <a:schemeClr val="tx1"/>
                </a:solidFill>
                <a:latin typeface="Calibri" panose="020F0502020204030204" pitchFamily="34" charset="0"/>
              </a:defRPr>
            </a:lvl9pPr>
          </a:lstStyle>
          <a:p>
            <a:pPr algn="ctr"/>
            <a:endParaRPr lang="ja-JP" altLang="en-US">
              <a:solidFill>
                <a:srgbClr val="FFFFFF"/>
              </a:solidFill>
              <a:ea typeface="游ゴシック" panose="020B0400000000000000" pitchFamily="50" charset="-128"/>
            </a:endParaRPr>
          </a:p>
        </p:txBody>
      </p:sp>
      <p:sp>
        <p:nvSpPr>
          <p:cNvPr id="35846" name="正方形/長方形 5">
            <a:extLst>
              <a:ext uri="{FF2B5EF4-FFF2-40B4-BE49-F238E27FC236}">
                <a16:creationId xmlns:a16="http://schemas.microsoft.com/office/drawing/2014/main" id="{2FF235E6-88F9-49CF-8068-C88A96A70DEA}"/>
              </a:ext>
            </a:extLst>
          </p:cNvPr>
          <p:cNvSpPr>
            <a:spLocks noChangeArrowheads="1"/>
          </p:cNvSpPr>
          <p:nvPr/>
        </p:nvSpPr>
        <p:spPr bwMode="auto">
          <a:xfrm>
            <a:off x="5405438" y="296862"/>
            <a:ext cx="1552575" cy="6361113"/>
          </a:xfrm>
          <a:prstGeom prst="rect">
            <a:avLst/>
          </a:prstGeom>
          <a:noFill/>
          <a:ln w="101600" cap="flat" cmpd="sng">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defTabSz="457200" eaLnBrk="0" fontAlgn="base" hangingPunct="0">
              <a:spcBef>
                <a:spcPct val="0"/>
              </a:spcBef>
              <a:spcAft>
                <a:spcPct val="0"/>
              </a:spcAft>
              <a:defRPr>
                <a:solidFill>
                  <a:schemeClr val="tx1"/>
                </a:solidFill>
                <a:latin typeface="Calibri" panose="020F0502020204030204" pitchFamily="34" charset="0"/>
              </a:defRPr>
            </a:lvl6pPr>
            <a:lvl7pPr defTabSz="457200" eaLnBrk="0" fontAlgn="base" hangingPunct="0">
              <a:spcBef>
                <a:spcPct val="0"/>
              </a:spcBef>
              <a:spcAft>
                <a:spcPct val="0"/>
              </a:spcAft>
              <a:defRPr>
                <a:solidFill>
                  <a:schemeClr val="tx1"/>
                </a:solidFill>
                <a:latin typeface="Calibri" panose="020F0502020204030204" pitchFamily="34" charset="0"/>
              </a:defRPr>
            </a:lvl7pPr>
            <a:lvl8pPr defTabSz="457200" eaLnBrk="0" fontAlgn="base" hangingPunct="0">
              <a:spcBef>
                <a:spcPct val="0"/>
              </a:spcBef>
              <a:spcAft>
                <a:spcPct val="0"/>
              </a:spcAft>
              <a:defRPr>
                <a:solidFill>
                  <a:schemeClr val="tx1"/>
                </a:solidFill>
                <a:latin typeface="Calibri" panose="020F0502020204030204" pitchFamily="34" charset="0"/>
              </a:defRPr>
            </a:lvl8pPr>
            <a:lvl9pPr defTabSz="457200" eaLnBrk="0" fontAlgn="base" hangingPunct="0">
              <a:spcBef>
                <a:spcPct val="0"/>
              </a:spcBef>
              <a:spcAft>
                <a:spcPct val="0"/>
              </a:spcAft>
              <a:defRPr>
                <a:solidFill>
                  <a:schemeClr val="tx1"/>
                </a:solidFill>
                <a:latin typeface="Calibri" panose="020F0502020204030204" pitchFamily="34" charset="0"/>
              </a:defRPr>
            </a:lvl9pPr>
          </a:lstStyle>
          <a:p>
            <a:pPr algn="ctr"/>
            <a:endParaRPr lang="ja-JP" altLang="en-US">
              <a:solidFill>
                <a:srgbClr val="FF0000"/>
              </a:solidFill>
              <a:ea typeface="游ゴシック" panose="020B0400000000000000" pitchFamily="50" charset="-128"/>
            </a:endParaRPr>
          </a:p>
        </p:txBody>
      </p:sp>
      <p:sp>
        <p:nvSpPr>
          <p:cNvPr id="35847" name="正方形/長方形 6">
            <a:extLst>
              <a:ext uri="{FF2B5EF4-FFF2-40B4-BE49-F238E27FC236}">
                <a16:creationId xmlns:a16="http://schemas.microsoft.com/office/drawing/2014/main" id="{AD91CD72-D132-45FA-B821-2978108BBE5D}"/>
              </a:ext>
            </a:extLst>
          </p:cNvPr>
          <p:cNvSpPr>
            <a:spLocks noChangeArrowheads="1"/>
          </p:cNvSpPr>
          <p:nvPr/>
        </p:nvSpPr>
        <p:spPr bwMode="auto">
          <a:xfrm>
            <a:off x="5888038" y="296862"/>
            <a:ext cx="1069975" cy="6361113"/>
          </a:xfrm>
          <a:prstGeom prst="rect">
            <a:avLst/>
          </a:prstGeom>
          <a:noFill/>
          <a:ln w="152400" cap="flat" cmpd="sng">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defTabSz="457200" eaLnBrk="0" fontAlgn="base" hangingPunct="0">
              <a:spcBef>
                <a:spcPct val="0"/>
              </a:spcBef>
              <a:spcAft>
                <a:spcPct val="0"/>
              </a:spcAft>
              <a:defRPr>
                <a:solidFill>
                  <a:schemeClr val="tx1"/>
                </a:solidFill>
                <a:latin typeface="Calibri" panose="020F0502020204030204" pitchFamily="34" charset="0"/>
              </a:defRPr>
            </a:lvl6pPr>
            <a:lvl7pPr defTabSz="457200" eaLnBrk="0" fontAlgn="base" hangingPunct="0">
              <a:spcBef>
                <a:spcPct val="0"/>
              </a:spcBef>
              <a:spcAft>
                <a:spcPct val="0"/>
              </a:spcAft>
              <a:defRPr>
                <a:solidFill>
                  <a:schemeClr val="tx1"/>
                </a:solidFill>
                <a:latin typeface="Calibri" panose="020F0502020204030204" pitchFamily="34" charset="0"/>
              </a:defRPr>
            </a:lvl7pPr>
            <a:lvl8pPr defTabSz="457200" eaLnBrk="0" fontAlgn="base" hangingPunct="0">
              <a:spcBef>
                <a:spcPct val="0"/>
              </a:spcBef>
              <a:spcAft>
                <a:spcPct val="0"/>
              </a:spcAft>
              <a:defRPr>
                <a:solidFill>
                  <a:schemeClr val="tx1"/>
                </a:solidFill>
                <a:latin typeface="Calibri" panose="020F0502020204030204" pitchFamily="34" charset="0"/>
              </a:defRPr>
            </a:lvl8pPr>
            <a:lvl9pPr defTabSz="457200" eaLnBrk="0" fontAlgn="base" hangingPunct="0">
              <a:spcBef>
                <a:spcPct val="0"/>
              </a:spcBef>
              <a:spcAft>
                <a:spcPct val="0"/>
              </a:spcAft>
              <a:defRPr>
                <a:solidFill>
                  <a:schemeClr val="tx1"/>
                </a:solidFill>
                <a:latin typeface="Calibri" panose="020F0502020204030204" pitchFamily="34" charset="0"/>
              </a:defRPr>
            </a:lvl9pPr>
          </a:lstStyle>
          <a:p>
            <a:pPr algn="ctr"/>
            <a:endParaRPr lang="ja-JP" altLang="en-US">
              <a:solidFill>
                <a:srgbClr val="FFFFFF"/>
              </a:solidFill>
              <a:ea typeface="游ゴシック" panose="020B0400000000000000" pitchFamily="50" charset="-128"/>
            </a:endParaRPr>
          </a:p>
        </p:txBody>
      </p:sp>
      <p:sp>
        <p:nvSpPr>
          <p:cNvPr id="35848" name="角丸四角形 7">
            <a:extLst>
              <a:ext uri="{FF2B5EF4-FFF2-40B4-BE49-F238E27FC236}">
                <a16:creationId xmlns:a16="http://schemas.microsoft.com/office/drawing/2014/main" id="{74E33374-6831-4818-8D37-5C8A252D9433}"/>
              </a:ext>
            </a:extLst>
          </p:cNvPr>
          <p:cNvSpPr/>
          <p:nvPr/>
        </p:nvSpPr>
        <p:spPr>
          <a:xfrm>
            <a:off x="2405062" y="1695446"/>
            <a:ext cx="7723188" cy="1117288"/>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大名の名前や年号が刻まれた刻印群により公儀普請で</a:t>
            </a:r>
            <a:endParaRPr kumimoji="0" lang="en-US" altLang="ja-JP" sz="2309" kern="100" dirty="0">
              <a:latin typeface="Century" panose="02040604050505020304" pitchFamily="18" charset="0"/>
              <a:ea typeface="ＭＳ ゴシック" panose="020B0609070205080204" pitchFamily="49" charset="-128"/>
              <a:cs typeface="Times New Roman" panose="02020603050405020304" pitchFamily="18" charset="0"/>
            </a:endParaRPr>
          </a:p>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あることを実感</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72" name="foc1925.wav">
            <a:hlinkClick r:id="" action="ppaction://media"/>
            <a:extLst>
              <a:ext uri="{FF2B5EF4-FFF2-40B4-BE49-F238E27FC236}">
                <a16:creationId xmlns:a16="http://schemas.microsoft.com/office/drawing/2014/main" id="{58DDAE4A-2EC2-45E1-B9A0-369706795CB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0680569" y="7043394"/>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18" fill="hold"/>
                                        <p:tgtEl>
                                          <p:spTgt spid="11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a:extLst>
              <a:ext uri="{FF2B5EF4-FFF2-40B4-BE49-F238E27FC236}">
                <a16:creationId xmlns:a16="http://schemas.microsoft.com/office/drawing/2014/main" id="{CA5DFA39-86FF-4ACB-96EE-506313E4DFAA}"/>
              </a:ext>
            </a:extLst>
          </p:cNvPr>
          <p:cNvSpPr>
            <a:spLocks noGrp="1" noChangeArrowheads="1"/>
          </p:cNvSpPr>
          <p:nvPr>
            <p:ph type="title"/>
          </p:nvPr>
        </p:nvSpPr>
        <p:spPr>
          <a:xfrm>
            <a:off x="1524000" y="365125"/>
            <a:ext cx="9144000" cy="1325563"/>
          </a:xfrm>
        </p:spPr>
        <p:txBody>
          <a:bodyPr/>
          <a:lstStyle/>
          <a:p>
            <a:pPr algn="ctr"/>
            <a:r>
              <a:rPr lang="ja-JP" altLang="en-US" b="1" dirty="0"/>
              <a:t>史跡</a:t>
            </a:r>
            <a:r>
              <a:rPr lang="ja-JP" altLang="ja-JP" b="1" dirty="0"/>
              <a:t>の３つの特徴</a:t>
            </a:r>
            <a:r>
              <a:rPr lang="ja-JP" altLang="ja-JP" sz="4000" b="1" dirty="0"/>
              <a:t>（本質的価値）</a:t>
            </a:r>
            <a:endParaRPr lang="ja-JP" altLang="ja-JP" b="1" dirty="0"/>
          </a:p>
        </p:txBody>
      </p:sp>
      <p:sp>
        <p:nvSpPr>
          <p:cNvPr id="37891" name="角丸四角形 3">
            <a:extLst>
              <a:ext uri="{FF2B5EF4-FFF2-40B4-BE49-F238E27FC236}">
                <a16:creationId xmlns:a16="http://schemas.microsoft.com/office/drawing/2014/main" id="{925342B4-0A00-4969-A5E3-504DB91CC0F2}"/>
              </a:ext>
            </a:extLst>
          </p:cNvPr>
          <p:cNvSpPr/>
          <p:nvPr/>
        </p:nvSpPr>
        <p:spPr>
          <a:xfrm>
            <a:off x="2235833" y="1497169"/>
            <a:ext cx="7720334" cy="1115384"/>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日本史上最大の城である江戸城石垣用材を採石・加工</a:t>
            </a:r>
            <a:endParaRPr kumimoji="0" lang="en-US" altLang="ja-JP" sz="2309" kern="100" dirty="0">
              <a:latin typeface="Century" panose="02040604050505020304" pitchFamily="18" charset="0"/>
              <a:ea typeface="ＭＳ ゴシック" panose="020B0609070205080204" pitchFamily="49" charset="-128"/>
              <a:cs typeface="Times New Roman" panose="02020603050405020304" pitchFamily="18" charset="0"/>
            </a:endParaRPr>
          </a:p>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した石丁場跡である</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892" name="角丸四角形 4">
            <a:extLst>
              <a:ext uri="{FF2B5EF4-FFF2-40B4-BE49-F238E27FC236}">
                <a16:creationId xmlns:a16="http://schemas.microsoft.com/office/drawing/2014/main" id="{C3817146-0888-42E3-8BFC-33BED43D8994}"/>
              </a:ext>
            </a:extLst>
          </p:cNvPr>
          <p:cNvSpPr/>
          <p:nvPr/>
        </p:nvSpPr>
        <p:spPr>
          <a:xfrm>
            <a:off x="2235833" y="2869727"/>
            <a:ext cx="7720334" cy="1118545"/>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東都の礎となった石材を多く産出した伊豆半島の歴史的、地質的特色を示す</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893" name="角丸四角形 5">
            <a:extLst>
              <a:ext uri="{FF2B5EF4-FFF2-40B4-BE49-F238E27FC236}">
                <a16:creationId xmlns:a16="http://schemas.microsoft.com/office/drawing/2014/main" id="{7B7BFD48-08F4-438E-BDFE-780A83103099}"/>
              </a:ext>
            </a:extLst>
          </p:cNvPr>
          <p:cNvSpPr/>
          <p:nvPr/>
        </p:nvSpPr>
        <p:spPr>
          <a:xfrm>
            <a:off x="2214813" y="4207187"/>
            <a:ext cx="7720334" cy="1115384"/>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大名の名前や年号が刻まれた刻印群により公儀普請で</a:t>
            </a:r>
            <a:endParaRPr kumimoji="0" lang="en-US" altLang="ja-JP" sz="2309" kern="100" dirty="0">
              <a:latin typeface="Century" panose="02040604050505020304" pitchFamily="18" charset="0"/>
              <a:ea typeface="ＭＳ ゴシック" panose="020B0609070205080204" pitchFamily="49" charset="-128"/>
              <a:cs typeface="Times New Roman" panose="02020603050405020304" pitchFamily="18" charset="0"/>
            </a:endParaRPr>
          </a:p>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あることを実感できる</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894" name="角丸四角形 6">
            <a:extLst>
              <a:ext uri="{FF2B5EF4-FFF2-40B4-BE49-F238E27FC236}">
                <a16:creationId xmlns:a16="http://schemas.microsoft.com/office/drawing/2014/main" id="{25E6A74F-45B0-45F1-B325-5A11A7BA6679}"/>
              </a:ext>
            </a:extLst>
          </p:cNvPr>
          <p:cNvSpPr/>
          <p:nvPr/>
        </p:nvSpPr>
        <p:spPr>
          <a:xfrm>
            <a:off x="3318641" y="5538968"/>
            <a:ext cx="5794071" cy="1117288"/>
          </a:xfrm>
          <a:prstGeom prst="roundRect">
            <a:avLst/>
          </a:prstGeom>
          <a:solidFill>
            <a:srgbClr val="FA9AEC"/>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7376" kern="100" dirty="0">
                <a:solidFill>
                  <a:srgbClr val="FF0000"/>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kumimoji="0" lang="en-US" altLang="ja-JP" sz="7376" kern="100" dirty="0">
                <a:solidFill>
                  <a:srgbClr val="FF0000"/>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rPr>
              <a:t>α</a:t>
            </a:r>
            <a:endParaRPr kumimoji="0" lang="ja-JP" altLang="en-US" sz="7376" kern="100" dirty="0">
              <a:solidFill>
                <a:srgbClr val="FF0000"/>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pic>
        <p:nvPicPr>
          <p:cNvPr id="1173" name="foc23EF.wav">
            <a:hlinkClick r:id="" action="ppaction://media"/>
            <a:extLst>
              <a:ext uri="{FF2B5EF4-FFF2-40B4-BE49-F238E27FC236}">
                <a16:creationId xmlns:a16="http://schemas.microsoft.com/office/drawing/2014/main" id="{3725D982-CBAC-4E3B-BD5C-39DE6248C8C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482606" y="7184796"/>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7" fill="hold"/>
                                        <p:tgtEl>
                                          <p:spTgt spid="11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F46F47B-B3FD-4015-BDEA-4616A8F52085}"/>
              </a:ext>
            </a:extLst>
          </p:cNvPr>
          <p:cNvSpPr>
            <a:spLocks noGrp="1" noChangeArrowheads="1"/>
          </p:cNvSpPr>
          <p:nvPr>
            <p:ph type="title"/>
          </p:nvPr>
        </p:nvSpPr>
        <p:spPr>
          <a:xfrm>
            <a:off x="1834658" y="290513"/>
            <a:ext cx="8229600" cy="1143000"/>
          </a:xfrm>
        </p:spPr>
        <p:txBody>
          <a:bodyPr/>
          <a:lstStyle/>
          <a:p>
            <a:pPr eaLnBrk="1" hangingPunct="1"/>
            <a:r>
              <a:rPr lang="ja-JP" altLang="en-US" sz="4000" b="1" dirty="0"/>
              <a:t>現代の石屋さんからの聞き取り</a:t>
            </a:r>
          </a:p>
        </p:txBody>
      </p:sp>
      <p:sp>
        <p:nvSpPr>
          <p:cNvPr id="39939" name="Rectangle 3">
            <a:extLst>
              <a:ext uri="{FF2B5EF4-FFF2-40B4-BE49-F238E27FC236}">
                <a16:creationId xmlns:a16="http://schemas.microsoft.com/office/drawing/2014/main" id="{8EC3548A-CA12-42D8-9D50-EB665053D641}"/>
              </a:ext>
            </a:extLst>
          </p:cNvPr>
          <p:cNvSpPr>
            <a:spLocks noGrp="1" noChangeArrowheads="1"/>
          </p:cNvSpPr>
          <p:nvPr>
            <p:ph idx="1"/>
          </p:nvPr>
        </p:nvSpPr>
        <p:spPr>
          <a:xfrm>
            <a:off x="1981200" y="1577921"/>
            <a:ext cx="8229600" cy="1449388"/>
          </a:xfrm>
        </p:spPr>
        <p:txBody>
          <a:bodyPr>
            <a:normAutofit/>
          </a:bodyPr>
          <a:lstStyle/>
          <a:p>
            <a:pPr eaLnBrk="1" hangingPunct="1"/>
            <a:r>
              <a:rPr lang="ja-JP" altLang="en-US" sz="2400" b="1" dirty="0">
                <a:latin typeface="Calibri" panose="020F0502020204030204" pitchFamily="34" charset="0"/>
                <a:ea typeface="游ゴシック" panose="020B0400000000000000" pitchFamily="50" charset="-128"/>
              </a:rPr>
              <a:t>少ない労力で、採算性を重視して最も効率のよい方法で行なう</a:t>
            </a:r>
          </a:p>
          <a:p>
            <a:pPr eaLnBrk="1" hangingPunct="1"/>
            <a:r>
              <a:rPr lang="ja-JP" altLang="en-US" sz="2400" b="1" dirty="0">
                <a:latin typeface="Calibri" panose="020F0502020204030204" pitchFamily="34" charset="0"/>
                <a:ea typeface="游ゴシック" panose="020B0400000000000000" pitchFamily="50" charset="-128"/>
              </a:rPr>
              <a:t>職人としてある程度の熟練（経験）</a:t>
            </a:r>
          </a:p>
        </p:txBody>
      </p:sp>
      <p:pic>
        <p:nvPicPr>
          <p:cNvPr id="39940" name="Picture 4">
            <a:extLst>
              <a:ext uri="{FF2B5EF4-FFF2-40B4-BE49-F238E27FC236}">
                <a16:creationId xmlns:a16="http://schemas.microsoft.com/office/drawing/2014/main" id="{4544E6AC-5EA6-4FDE-8D90-E5B9A2B6F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374" y="3102333"/>
            <a:ext cx="3594374" cy="302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0A6BD291-2AF6-43FA-8CE7-71D96521C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174" y="3109804"/>
            <a:ext cx="5059293" cy="293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テキスト ボックス 3">
            <a:extLst>
              <a:ext uri="{FF2B5EF4-FFF2-40B4-BE49-F238E27FC236}">
                <a16:creationId xmlns:a16="http://schemas.microsoft.com/office/drawing/2014/main" id="{230B69AB-A49E-4376-8E4F-91551AB66F9F}"/>
              </a:ext>
            </a:extLst>
          </p:cNvPr>
          <p:cNvSpPr txBox="1">
            <a:spLocks noChangeArrowheads="1"/>
          </p:cNvSpPr>
          <p:nvPr/>
        </p:nvSpPr>
        <p:spPr bwMode="auto">
          <a:xfrm>
            <a:off x="1513737" y="6266656"/>
            <a:ext cx="919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ja-JP" altLang="en-US" b="1" dirty="0">
                <a:ea typeface="游ゴシック" panose="020B0400000000000000" pitchFamily="50" charset="-128"/>
              </a:rPr>
              <a:t>国立歴史民俗博物館映像資料　シリーズ</a:t>
            </a:r>
            <a:r>
              <a:rPr lang="en-US" altLang="ja-JP" b="1" dirty="0">
                <a:ea typeface="游ゴシック" panose="020B0400000000000000" pitchFamily="50" charset="-128"/>
              </a:rPr>
              <a:t>28</a:t>
            </a:r>
            <a:r>
              <a:rPr lang="ja-JP" altLang="en-US" b="1" dirty="0">
                <a:ea typeface="游ゴシック" panose="020B0400000000000000" pitchFamily="50" charset="-128"/>
              </a:rPr>
              <a:t>「石を切る　花崗岩採掘の伝統と革新」より</a:t>
            </a:r>
          </a:p>
        </p:txBody>
      </p:sp>
      <p:pic>
        <p:nvPicPr>
          <p:cNvPr id="1174" name="foc6CEF.wav">
            <a:hlinkClick r:id="" action="ppaction://media"/>
            <a:extLst>
              <a:ext uri="{FF2B5EF4-FFF2-40B4-BE49-F238E27FC236}">
                <a16:creationId xmlns:a16="http://schemas.microsoft.com/office/drawing/2014/main" id="{7DB2994B-436F-48FF-8A9B-F104961C7DC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703774" y="69473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5" fill="hold"/>
                                        <p:tgtEl>
                                          <p:spTgt spid="11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2F9C5BA-FF2B-4784-8850-5F4B87BC0B94}"/>
              </a:ext>
            </a:extLst>
          </p:cNvPr>
          <p:cNvSpPr>
            <a:spLocks noGrp="1" noChangeArrowheads="1"/>
          </p:cNvSpPr>
          <p:nvPr>
            <p:ph type="title"/>
          </p:nvPr>
        </p:nvSpPr>
        <p:spPr>
          <a:xfrm>
            <a:off x="6096000" y="511239"/>
            <a:ext cx="4769124" cy="1325563"/>
          </a:xfrm>
        </p:spPr>
        <p:txBody>
          <a:bodyPr>
            <a:normAutofit/>
          </a:bodyPr>
          <a:lstStyle/>
          <a:p>
            <a:pPr algn="ctr" eaLnBrk="1" hangingPunct="1"/>
            <a:r>
              <a:rPr lang="ja-JP" altLang="en-US" b="1" dirty="0"/>
              <a:t>小豆島岩谷丁場 </a:t>
            </a:r>
            <a:br>
              <a:rPr lang="en-US" altLang="ja-JP" sz="3600" b="1" dirty="0"/>
            </a:br>
            <a:r>
              <a:rPr lang="ja-JP" altLang="en-US" sz="2800" b="1" dirty="0"/>
              <a:t>（天狗岩石切丁場）</a:t>
            </a:r>
          </a:p>
        </p:txBody>
      </p:sp>
      <p:pic>
        <p:nvPicPr>
          <p:cNvPr id="40963" name="Picture 3" descr="20120308040517(3)">
            <a:extLst>
              <a:ext uri="{FF2B5EF4-FFF2-40B4-BE49-F238E27FC236}">
                <a16:creationId xmlns:a16="http://schemas.microsoft.com/office/drawing/2014/main" id="{89F27596-53AE-4551-80B1-764D531EF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68" y="762164"/>
            <a:ext cx="5257552" cy="295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20120308040517(2)">
            <a:extLst>
              <a:ext uri="{FF2B5EF4-FFF2-40B4-BE49-F238E27FC236}">
                <a16:creationId xmlns:a16="http://schemas.microsoft.com/office/drawing/2014/main" id="{58BCC0B2-A016-4A31-AED3-EAFB7207A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648" y="1836802"/>
            <a:ext cx="8490880" cy="477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5" name="foc8F96.wav">
            <a:hlinkClick r:id="" action="ppaction://media"/>
            <a:extLst>
              <a:ext uri="{FF2B5EF4-FFF2-40B4-BE49-F238E27FC236}">
                <a16:creationId xmlns:a16="http://schemas.microsoft.com/office/drawing/2014/main" id="{FA88BDFA-C006-4DD4-9930-9E440C4C1D2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1013743" y="7126397"/>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10" fill="hold"/>
                                        <p:tgtEl>
                                          <p:spTgt spid="11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2973CD0-54E0-48AE-B505-5ECCA13C034F}"/>
              </a:ext>
            </a:extLst>
          </p:cNvPr>
          <p:cNvSpPr>
            <a:spLocks noGrp="1" noChangeArrowheads="1"/>
          </p:cNvSpPr>
          <p:nvPr>
            <p:ph type="title"/>
          </p:nvPr>
        </p:nvSpPr>
        <p:spPr>
          <a:xfrm>
            <a:off x="2025650" y="327025"/>
            <a:ext cx="10515600" cy="1325563"/>
          </a:xfrm>
        </p:spPr>
        <p:txBody>
          <a:bodyPr>
            <a:normAutofit/>
          </a:bodyPr>
          <a:lstStyle/>
          <a:p>
            <a:pPr eaLnBrk="1" hangingPunct="1"/>
            <a:r>
              <a:rPr lang="ja-JP" altLang="en-US" b="1" dirty="0"/>
              <a:t>小豆島岩谷丁場 </a:t>
            </a:r>
            <a:r>
              <a:rPr lang="ja-JP" altLang="en-US" sz="3600" dirty="0"/>
              <a:t>（八人石切丁場）</a:t>
            </a:r>
          </a:p>
        </p:txBody>
      </p:sp>
      <p:pic>
        <p:nvPicPr>
          <p:cNvPr id="29699" name="Picture 3" descr="IMG_0108">
            <a:extLst>
              <a:ext uri="{FF2B5EF4-FFF2-40B4-BE49-F238E27FC236}">
                <a16:creationId xmlns:a16="http://schemas.microsoft.com/office/drawing/2014/main" id="{3A42DABA-A434-4981-BFEB-C4CE5FB0F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773238"/>
            <a:ext cx="7416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IMG_0102">
            <a:extLst>
              <a:ext uri="{FF2B5EF4-FFF2-40B4-BE49-F238E27FC236}">
                <a16:creationId xmlns:a16="http://schemas.microsoft.com/office/drawing/2014/main" id="{572B0E4C-2901-4423-B689-F2C1912D7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1773238"/>
            <a:ext cx="77057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IMG_0103">
            <a:extLst>
              <a:ext uri="{FF2B5EF4-FFF2-40B4-BE49-F238E27FC236}">
                <a16:creationId xmlns:a16="http://schemas.microsoft.com/office/drawing/2014/main" id="{C5D53A46-6787-4E88-9D30-62686911B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645" y="1432370"/>
            <a:ext cx="9184133" cy="516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Line 6">
            <a:extLst>
              <a:ext uri="{FF2B5EF4-FFF2-40B4-BE49-F238E27FC236}">
                <a16:creationId xmlns:a16="http://schemas.microsoft.com/office/drawing/2014/main" id="{4BD9636C-D37F-42EC-823F-3962DDA48290}"/>
              </a:ext>
            </a:extLst>
          </p:cNvPr>
          <p:cNvSpPr>
            <a:spLocks noChangeShapeType="1"/>
          </p:cNvSpPr>
          <p:nvPr/>
        </p:nvSpPr>
        <p:spPr bwMode="auto">
          <a:xfrm>
            <a:off x="4729655" y="4819759"/>
            <a:ext cx="0" cy="574675"/>
          </a:xfrm>
          <a:prstGeom prst="line">
            <a:avLst/>
          </a:prstGeom>
          <a:noFill/>
          <a:ln w="1270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703" name="Line 7">
            <a:extLst>
              <a:ext uri="{FF2B5EF4-FFF2-40B4-BE49-F238E27FC236}">
                <a16:creationId xmlns:a16="http://schemas.microsoft.com/office/drawing/2014/main" id="{4F935698-515E-420B-B234-950FC852F9AC}"/>
              </a:ext>
            </a:extLst>
          </p:cNvPr>
          <p:cNvSpPr>
            <a:spLocks noChangeShapeType="1"/>
          </p:cNvSpPr>
          <p:nvPr/>
        </p:nvSpPr>
        <p:spPr bwMode="auto">
          <a:xfrm>
            <a:off x="7309507" y="3718089"/>
            <a:ext cx="215900" cy="503237"/>
          </a:xfrm>
          <a:prstGeom prst="line">
            <a:avLst/>
          </a:prstGeom>
          <a:noFill/>
          <a:ln w="1270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1176" name="focE5E5.wav">
            <a:hlinkClick r:id="" action="ppaction://media"/>
            <a:extLst>
              <a:ext uri="{FF2B5EF4-FFF2-40B4-BE49-F238E27FC236}">
                <a16:creationId xmlns:a16="http://schemas.microsoft.com/office/drawing/2014/main" id="{A955296F-C450-41F7-9E7E-1ADFCF9D33E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0931857" y="7303826"/>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9" fill="hold"/>
                                        <p:tgtEl>
                                          <p:spTgt spid="11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E232987-4BD5-479C-9682-B76753119CF5}"/>
              </a:ext>
            </a:extLst>
          </p:cNvPr>
          <p:cNvSpPr>
            <a:spLocks noGrp="1" noChangeArrowheads="1"/>
          </p:cNvSpPr>
          <p:nvPr>
            <p:ph type="title"/>
          </p:nvPr>
        </p:nvSpPr>
        <p:spPr>
          <a:xfrm>
            <a:off x="1587062" y="251481"/>
            <a:ext cx="7147035" cy="1325563"/>
          </a:xfrm>
        </p:spPr>
        <p:txBody>
          <a:bodyPr/>
          <a:lstStyle/>
          <a:p>
            <a:pPr eaLnBrk="1" hangingPunct="1"/>
            <a:r>
              <a:rPr lang="ja-JP" altLang="en-US" b="1" dirty="0"/>
              <a:t>現代の石屋と石丁場遺跡</a:t>
            </a:r>
          </a:p>
        </p:txBody>
      </p:sp>
      <p:sp>
        <p:nvSpPr>
          <p:cNvPr id="43011" name="Rectangle 3">
            <a:extLst>
              <a:ext uri="{FF2B5EF4-FFF2-40B4-BE49-F238E27FC236}">
                <a16:creationId xmlns:a16="http://schemas.microsoft.com/office/drawing/2014/main" id="{BEE8C4AD-04E1-4141-BA0A-1F203369AFB4}"/>
              </a:ext>
            </a:extLst>
          </p:cNvPr>
          <p:cNvSpPr>
            <a:spLocks noGrp="1" noChangeArrowheads="1"/>
          </p:cNvSpPr>
          <p:nvPr>
            <p:ph idx="1"/>
          </p:nvPr>
        </p:nvSpPr>
        <p:spPr>
          <a:xfrm>
            <a:off x="1981200" y="1600200"/>
            <a:ext cx="8229600" cy="2908300"/>
          </a:xfrm>
        </p:spPr>
        <p:txBody>
          <a:bodyPr/>
          <a:lstStyle/>
          <a:p>
            <a:pPr eaLnBrk="1" hangingPunct="1"/>
            <a:r>
              <a:rPr lang="ja-JP" altLang="en-US" b="1" dirty="0">
                <a:latin typeface="Calibri" panose="020F0502020204030204" pitchFamily="34" charset="0"/>
                <a:ea typeface="游ゴシック" panose="020B0400000000000000" pitchFamily="50" charset="-128"/>
              </a:rPr>
              <a:t>大多数が角張った大きな矢穴で、一律に間隔を詰めて掘られている</a:t>
            </a:r>
          </a:p>
          <a:p>
            <a:pPr eaLnBrk="1" hangingPunct="1"/>
            <a:r>
              <a:rPr lang="ja-JP" altLang="en-US" b="1" dirty="0">
                <a:latin typeface="Calibri" panose="020F0502020204030204" pitchFamily="34" charset="0"/>
                <a:ea typeface="游ゴシック" panose="020B0400000000000000" pitchFamily="50" charset="-128"/>
              </a:rPr>
              <a:t>いびつな矢、割面からずれていて効力の無い矢穴も確認できる</a:t>
            </a:r>
          </a:p>
          <a:p>
            <a:pPr eaLnBrk="1" hangingPunct="1"/>
            <a:r>
              <a:rPr lang="ja-JP" altLang="en-US" b="1" dirty="0">
                <a:latin typeface="Calibri" panose="020F0502020204030204" pitchFamily="34" charset="0"/>
                <a:ea typeface="游ゴシック" panose="020B0400000000000000" pitchFamily="50" charset="-128"/>
              </a:rPr>
              <a:t>まれに目やキズを見極めた矢穴もある</a:t>
            </a:r>
          </a:p>
        </p:txBody>
      </p:sp>
      <p:sp>
        <p:nvSpPr>
          <p:cNvPr id="39940" name="Text Box 4">
            <a:extLst>
              <a:ext uri="{FF2B5EF4-FFF2-40B4-BE49-F238E27FC236}">
                <a16:creationId xmlns:a16="http://schemas.microsoft.com/office/drawing/2014/main" id="{DD44488C-6E71-423F-9112-B3FC892552E2}"/>
              </a:ext>
            </a:extLst>
          </p:cNvPr>
          <p:cNvSpPr txBox="1">
            <a:spLocks noChangeArrowheads="1"/>
          </p:cNvSpPr>
          <p:nvPr/>
        </p:nvSpPr>
        <p:spPr bwMode="auto">
          <a:xfrm>
            <a:off x="1763274" y="5194437"/>
            <a:ext cx="79914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ja-JP" altLang="en-US" sz="3200" b="1" dirty="0">
                <a:solidFill>
                  <a:srgbClr val="0000CC"/>
                </a:solidFill>
                <a:latin typeface="Arial" panose="020B0604020202020204" pitchFamily="34" charset="0"/>
              </a:rPr>
              <a:t>少ない労力で、採算性を重視して最も効率のよい方法で行なう　現在の石屋</a:t>
            </a:r>
          </a:p>
        </p:txBody>
      </p:sp>
      <p:sp>
        <p:nvSpPr>
          <p:cNvPr id="39941" name="AutoShape 5">
            <a:extLst>
              <a:ext uri="{FF2B5EF4-FFF2-40B4-BE49-F238E27FC236}">
                <a16:creationId xmlns:a16="http://schemas.microsoft.com/office/drawing/2014/main" id="{A808E406-6E24-4421-806B-D66020D0C8A5}"/>
              </a:ext>
            </a:extLst>
          </p:cNvPr>
          <p:cNvSpPr>
            <a:spLocks noChangeArrowheads="1"/>
          </p:cNvSpPr>
          <p:nvPr/>
        </p:nvSpPr>
        <p:spPr bwMode="auto">
          <a:xfrm>
            <a:off x="5435162" y="4040981"/>
            <a:ext cx="647700" cy="792163"/>
          </a:xfrm>
          <a:prstGeom prst="upDownArrow">
            <a:avLst>
              <a:gd name="adj1" fmla="val 50000"/>
              <a:gd name="adj2" fmla="val 24472"/>
            </a:avLst>
          </a:prstGeom>
          <a:solidFill>
            <a:srgbClr val="5B9BD5"/>
          </a:solidFill>
          <a:ln w="9525">
            <a:solidFill>
              <a:srgbClr val="000000"/>
            </a:solidFill>
            <a:miter lim="800000"/>
            <a:headEnd/>
            <a:tailEnd/>
          </a:ln>
        </p:spPr>
        <p:txBody>
          <a:bodyPr vert="eaVert" wrap="none" anchor="ctr"/>
          <a:lstStyle/>
          <a:p>
            <a:endParaRPr kumimoji="0" lang="ja-JP" altLang="en-US">
              <a:latin typeface="Arial" panose="020B0604020202020204" pitchFamily="34" charset="0"/>
            </a:endParaRPr>
          </a:p>
        </p:txBody>
      </p:sp>
      <p:pic>
        <p:nvPicPr>
          <p:cNvPr id="1177" name="foc6279.wav">
            <a:hlinkClick r:id="" action="ppaction://media"/>
            <a:extLst>
              <a:ext uri="{FF2B5EF4-FFF2-40B4-BE49-F238E27FC236}">
                <a16:creationId xmlns:a16="http://schemas.microsoft.com/office/drawing/2014/main" id="{0581C78A-B662-4AA2-9EA5-9222B29A028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728435" y="6955221"/>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57" fill="hold"/>
                                        <p:tgtEl>
                                          <p:spTgt spid="11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2918EFB-9202-4FB4-8BD5-2A9C5D1A913E}"/>
              </a:ext>
            </a:extLst>
          </p:cNvPr>
          <p:cNvSpPr>
            <a:spLocks noGrp="1" noChangeArrowheads="1"/>
          </p:cNvSpPr>
          <p:nvPr>
            <p:ph type="title"/>
          </p:nvPr>
        </p:nvSpPr>
        <p:spPr>
          <a:xfrm>
            <a:off x="1571296" y="153249"/>
            <a:ext cx="10515600" cy="1325563"/>
          </a:xfrm>
        </p:spPr>
        <p:txBody>
          <a:bodyPr/>
          <a:lstStyle/>
          <a:p>
            <a:pPr eaLnBrk="1" hangingPunct="1"/>
            <a:r>
              <a:rPr lang="ja-JP" altLang="en-US" b="1" dirty="0"/>
              <a:t>同時代の史料</a:t>
            </a:r>
            <a:r>
              <a:rPr lang="en-US" altLang="ja-JP" b="1" dirty="0"/>
              <a:t>(</a:t>
            </a:r>
            <a:r>
              <a:rPr lang="ja-JP" altLang="en-US" b="1" dirty="0"/>
              <a:t>手紙</a:t>
            </a:r>
            <a:r>
              <a:rPr lang="en-US" altLang="ja-JP" b="1" dirty="0"/>
              <a:t>)</a:t>
            </a:r>
            <a:r>
              <a:rPr lang="en-US" altLang="ja-JP" dirty="0"/>
              <a:t> </a:t>
            </a:r>
          </a:p>
        </p:txBody>
      </p:sp>
      <p:sp>
        <p:nvSpPr>
          <p:cNvPr id="44035" name="Rectangle 3">
            <a:extLst>
              <a:ext uri="{FF2B5EF4-FFF2-40B4-BE49-F238E27FC236}">
                <a16:creationId xmlns:a16="http://schemas.microsoft.com/office/drawing/2014/main" id="{46AD145B-2A2A-42FD-897C-39B8331F505A}"/>
              </a:ext>
            </a:extLst>
          </p:cNvPr>
          <p:cNvSpPr>
            <a:spLocks noGrp="1" noChangeArrowheads="1"/>
          </p:cNvSpPr>
          <p:nvPr>
            <p:ph idx="1"/>
          </p:nvPr>
        </p:nvSpPr>
        <p:spPr>
          <a:xfrm>
            <a:off x="1978354" y="1236883"/>
            <a:ext cx="8642350" cy="5329237"/>
          </a:xfrm>
        </p:spPr>
        <p:txBody>
          <a:bodyPr/>
          <a:lstStyle/>
          <a:p>
            <a:pPr eaLnBrk="1" hangingPunct="1">
              <a:lnSpc>
                <a:spcPct val="80000"/>
              </a:lnSpc>
              <a:buFontTx/>
              <a:buNone/>
            </a:pPr>
            <a:r>
              <a:rPr lang="ja-JP" altLang="en-US" dirty="0">
                <a:latin typeface="Calibri" panose="020F0502020204030204" pitchFamily="34" charset="0"/>
                <a:ea typeface="游ゴシック" panose="020B0400000000000000" pitchFamily="50" charset="-128"/>
              </a:rPr>
              <a:t>加藤清正（慶長</a:t>
            </a:r>
            <a:r>
              <a:rPr lang="en-US" altLang="ja-JP" dirty="0">
                <a:latin typeface="Calibri" panose="020F0502020204030204" pitchFamily="34" charset="0"/>
                <a:ea typeface="游ゴシック" panose="020B0400000000000000" pitchFamily="50" charset="-128"/>
              </a:rPr>
              <a:t>11</a:t>
            </a:r>
            <a:r>
              <a:rPr lang="ja-JP" altLang="en-US" dirty="0">
                <a:latin typeface="Calibri" panose="020F0502020204030204" pitchFamily="34" charset="0"/>
                <a:ea typeface="游ゴシック" panose="020B0400000000000000" pitchFamily="50" charset="-128"/>
              </a:rPr>
              <a:t>年</a:t>
            </a:r>
            <a:r>
              <a:rPr lang="en-US" altLang="ja-JP" dirty="0">
                <a:latin typeface="Calibri" panose="020F0502020204030204" pitchFamily="34" charset="0"/>
                <a:ea typeface="游ゴシック" panose="020B0400000000000000" pitchFamily="50" charset="-128"/>
              </a:rPr>
              <a:t>4</a:t>
            </a:r>
            <a:r>
              <a:rPr lang="ja-JP" altLang="en-US" dirty="0">
                <a:latin typeface="Calibri" panose="020F0502020204030204" pitchFamily="34" charset="0"/>
                <a:ea typeface="游ゴシック" panose="020B0400000000000000" pitchFamily="50" charset="-128"/>
              </a:rPr>
              <a:t>月</a:t>
            </a:r>
            <a:r>
              <a:rPr lang="en-US" altLang="ja-JP" dirty="0">
                <a:latin typeface="Calibri" panose="020F0502020204030204" pitchFamily="34" charset="0"/>
                <a:ea typeface="游ゴシック" panose="020B0400000000000000" pitchFamily="50" charset="-128"/>
              </a:rPr>
              <a:t>13</a:t>
            </a:r>
            <a:r>
              <a:rPr lang="ja-JP" altLang="en-US" dirty="0">
                <a:latin typeface="Calibri" panose="020F0502020204030204" pitchFamily="34" charset="0"/>
                <a:ea typeface="游ゴシック" panose="020B0400000000000000" pitchFamily="50" charset="-128"/>
              </a:rPr>
              <a:t>日）</a:t>
            </a:r>
          </a:p>
          <a:p>
            <a:pPr eaLnBrk="1" hangingPunct="1">
              <a:lnSpc>
                <a:spcPct val="100000"/>
              </a:lnSpc>
              <a:buFontTx/>
              <a:buNone/>
            </a:pPr>
            <a:r>
              <a:rPr lang="ja-JP" altLang="en-US" sz="2400" dirty="0">
                <a:latin typeface="Calibri" panose="020F0502020204030204" pitchFamily="34" charset="0"/>
                <a:ea typeface="游ゴシック" panose="020B0400000000000000" pitchFamily="50" charset="-128"/>
              </a:rPr>
              <a:t>　</a:t>
            </a:r>
            <a:r>
              <a:rPr lang="ja-JP" altLang="en-US" dirty="0">
                <a:latin typeface="Calibri" panose="020F0502020204030204" pitchFamily="34" charset="0"/>
                <a:ea typeface="游ゴシック" panose="020B0400000000000000" pitchFamily="50" charset="-128"/>
              </a:rPr>
              <a:t>一、去八日之石数ニ付、少分ニ候て、驚入候、其上自是遣候もの共のわりたる石ニ付（而カ）無之候、（略）最前者、六月十日以後ニ石垣出来候様ニと、石数を面ゝニわり付候へ共、五月廿日時分ニ石垣出来候程ニ石を仕出候様ニとあり、人千遣上候、如何様ニもさしよせ、普請出来候様ニ可成儀ニ候間、不可有由断候、 （略） 兎角普請之儀者、日本ニ外聞を失候ヨリ外者無之と相心得候、かほと皆共令油断、無情に可有之とハ存之外候、 （略）いつれの道ニも、かほと無甲斐仕なし候ハンとハ、少</a:t>
            </a:r>
            <a:r>
              <a:rPr lang="en-US" altLang="ja-JP" dirty="0">
                <a:latin typeface="Calibri" panose="020F0502020204030204" pitchFamily="34" charset="0"/>
                <a:ea typeface="游ゴシック" panose="020B0400000000000000" pitchFamily="50" charset="-128"/>
              </a:rPr>
              <a:t>〃</a:t>
            </a:r>
            <a:r>
              <a:rPr lang="ja-JP" altLang="en-US" dirty="0">
                <a:latin typeface="Calibri" panose="020F0502020204030204" pitchFamily="34" charset="0"/>
                <a:ea typeface="游ゴシック" panose="020B0400000000000000" pitchFamily="50" charset="-128"/>
              </a:rPr>
              <a:t>不相心得候</a:t>
            </a:r>
          </a:p>
        </p:txBody>
      </p:sp>
      <p:sp>
        <p:nvSpPr>
          <p:cNvPr id="16388" name="Line 4">
            <a:extLst>
              <a:ext uri="{FF2B5EF4-FFF2-40B4-BE49-F238E27FC236}">
                <a16:creationId xmlns:a16="http://schemas.microsoft.com/office/drawing/2014/main" id="{E5AD7684-05C0-45F5-9E34-E5A786A4A381}"/>
              </a:ext>
            </a:extLst>
          </p:cNvPr>
          <p:cNvSpPr>
            <a:spLocks noChangeShapeType="1"/>
          </p:cNvSpPr>
          <p:nvPr/>
        </p:nvSpPr>
        <p:spPr bwMode="auto">
          <a:xfrm>
            <a:off x="4627112" y="2114473"/>
            <a:ext cx="48244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389" name="Line 5">
            <a:extLst>
              <a:ext uri="{FF2B5EF4-FFF2-40B4-BE49-F238E27FC236}">
                <a16:creationId xmlns:a16="http://schemas.microsoft.com/office/drawing/2014/main" id="{B6CA60E5-6013-4493-B403-73B2DCB4D401}"/>
              </a:ext>
            </a:extLst>
          </p:cNvPr>
          <p:cNvSpPr>
            <a:spLocks noChangeShapeType="1"/>
          </p:cNvSpPr>
          <p:nvPr/>
        </p:nvSpPr>
        <p:spPr bwMode="auto">
          <a:xfrm>
            <a:off x="2364534" y="2571346"/>
            <a:ext cx="8193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391" name="Line 7">
            <a:extLst>
              <a:ext uri="{FF2B5EF4-FFF2-40B4-BE49-F238E27FC236}">
                <a16:creationId xmlns:a16="http://schemas.microsoft.com/office/drawing/2014/main" id="{2B780FF6-62D8-4D29-9C02-055C911E11EC}"/>
              </a:ext>
            </a:extLst>
          </p:cNvPr>
          <p:cNvSpPr>
            <a:spLocks noChangeShapeType="1"/>
          </p:cNvSpPr>
          <p:nvPr/>
        </p:nvSpPr>
        <p:spPr bwMode="auto">
          <a:xfrm>
            <a:off x="7722737" y="3788553"/>
            <a:ext cx="17287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1178" name="foc613A.wav">
            <a:hlinkClick r:id="" action="ppaction://media"/>
            <a:extLst>
              <a:ext uri="{FF2B5EF4-FFF2-40B4-BE49-F238E27FC236}">
                <a16:creationId xmlns:a16="http://schemas.microsoft.com/office/drawing/2014/main" id="{59C479E0-66DC-4343-BE44-F8A1882BBB7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557622" y="7243354"/>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1" fill="hold"/>
                                        <p:tgtEl>
                                          <p:spTgt spid="1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244E35A-4A7E-49DA-BC23-04F3D77F00DE}"/>
              </a:ext>
            </a:extLst>
          </p:cNvPr>
          <p:cNvSpPr>
            <a:spLocks noGrp="1" noChangeArrowheads="1"/>
          </p:cNvSpPr>
          <p:nvPr>
            <p:ph type="title"/>
          </p:nvPr>
        </p:nvSpPr>
        <p:spPr>
          <a:xfrm>
            <a:off x="1114097" y="333594"/>
            <a:ext cx="10515600" cy="1325563"/>
          </a:xfrm>
        </p:spPr>
        <p:txBody>
          <a:bodyPr/>
          <a:lstStyle/>
          <a:p>
            <a:pPr eaLnBrk="1" hangingPunct="1"/>
            <a:r>
              <a:rPr lang="en-US" altLang="ja-JP" sz="4000" dirty="0"/>
              <a:t>【</a:t>
            </a:r>
            <a:r>
              <a:rPr lang="ja-JP" altLang="en-US" sz="4000" dirty="0"/>
              <a:t>参考</a:t>
            </a:r>
            <a:r>
              <a:rPr lang="en-US" altLang="ja-JP" sz="4000" dirty="0"/>
              <a:t>】</a:t>
            </a:r>
            <a:r>
              <a:rPr lang="ja-JP" altLang="en-US" b="1" dirty="0"/>
              <a:t>伊豆の村々の人口</a:t>
            </a:r>
          </a:p>
        </p:txBody>
      </p:sp>
      <p:sp>
        <p:nvSpPr>
          <p:cNvPr id="45059" name="Rectangle 3">
            <a:extLst>
              <a:ext uri="{FF2B5EF4-FFF2-40B4-BE49-F238E27FC236}">
                <a16:creationId xmlns:a16="http://schemas.microsoft.com/office/drawing/2014/main" id="{4CC24CF8-3E5A-49BB-8557-9DC3AE602B41}"/>
              </a:ext>
            </a:extLst>
          </p:cNvPr>
          <p:cNvSpPr>
            <a:spLocks noGrp="1" noChangeArrowheads="1"/>
          </p:cNvSpPr>
          <p:nvPr>
            <p:ph idx="1"/>
          </p:nvPr>
        </p:nvSpPr>
        <p:spPr>
          <a:xfrm>
            <a:off x="1992630" y="2060575"/>
            <a:ext cx="3609657" cy="3455670"/>
          </a:xfrm>
        </p:spPr>
        <p:txBody>
          <a:bodyPr>
            <a:noAutofit/>
          </a:bodyPr>
          <a:lstStyle/>
          <a:p>
            <a:pPr eaLnBrk="1" hangingPunct="1">
              <a:buFontTx/>
              <a:buNone/>
              <a:defRPr/>
            </a:pPr>
            <a:r>
              <a:rPr lang="ja-JP" altLang="en-US" sz="3079" dirty="0">
                <a:latin typeface="ＭＳ Ｐゴシック" panose="020B0600070205080204" pitchFamily="50" charset="-128"/>
                <a:ea typeface="ＭＳ Ｐゴシック" panose="020B0600070205080204" pitchFamily="50" charset="-128"/>
                <a:cs typeface="+mn-cs"/>
              </a:rPr>
              <a:t>熱海市内</a:t>
            </a:r>
          </a:p>
          <a:p>
            <a:pPr algn="r" eaLnBrk="1" hangingPunct="1">
              <a:buFontTx/>
              <a:buNone/>
              <a:defRPr/>
            </a:pPr>
            <a:r>
              <a:rPr lang="ja-JP" altLang="en-US" sz="3079" dirty="0">
                <a:latin typeface="ＭＳ Ｐゴシック" panose="020B0600070205080204" pitchFamily="50" charset="-128"/>
                <a:ea typeface="ＭＳ Ｐゴシック" panose="020B0600070205080204" pitchFamily="50" charset="-128"/>
                <a:cs typeface="+mn-cs"/>
              </a:rPr>
              <a:t>　熱海村　　  </a:t>
            </a:r>
            <a:r>
              <a:rPr lang="en-US" altLang="ja-JP" sz="3079" dirty="0">
                <a:latin typeface="ＭＳ Ｐゴシック" panose="020B0600070205080204" pitchFamily="50" charset="-128"/>
                <a:ea typeface="ＭＳ Ｐゴシック" panose="020B0600070205080204" pitchFamily="50" charset="-128"/>
                <a:cs typeface="+mn-cs"/>
              </a:rPr>
              <a:t>961</a:t>
            </a:r>
            <a:r>
              <a:rPr lang="ja-JP" altLang="en-US" sz="3079" dirty="0">
                <a:latin typeface="ＭＳ Ｐゴシック" panose="020B0600070205080204" pitchFamily="50" charset="-128"/>
                <a:ea typeface="ＭＳ Ｐゴシック" panose="020B0600070205080204" pitchFamily="50" charset="-128"/>
                <a:cs typeface="+mn-cs"/>
              </a:rPr>
              <a:t>人</a:t>
            </a:r>
          </a:p>
          <a:p>
            <a:pPr algn="r" eaLnBrk="1" hangingPunct="1">
              <a:buFontTx/>
              <a:buNone/>
              <a:defRPr/>
            </a:pPr>
            <a:r>
              <a:rPr lang="ja-JP" altLang="en-US" sz="3079" dirty="0">
                <a:latin typeface="ＭＳ Ｐゴシック" panose="020B0600070205080204" pitchFamily="50" charset="-128"/>
                <a:ea typeface="ＭＳ Ｐゴシック" panose="020B0600070205080204" pitchFamily="50" charset="-128"/>
                <a:cs typeface="+mn-cs"/>
              </a:rPr>
              <a:t>　上多賀村　 </a:t>
            </a:r>
            <a:r>
              <a:rPr lang="en-US" altLang="ja-JP" sz="3079" dirty="0">
                <a:latin typeface="ＭＳ Ｐゴシック" panose="020B0600070205080204" pitchFamily="50" charset="-128"/>
                <a:ea typeface="ＭＳ Ｐゴシック" panose="020B0600070205080204" pitchFamily="50" charset="-128"/>
                <a:cs typeface="+mn-cs"/>
              </a:rPr>
              <a:t>484</a:t>
            </a:r>
            <a:r>
              <a:rPr lang="ja-JP" altLang="en-US" sz="3079" dirty="0">
                <a:latin typeface="ＭＳ Ｐゴシック" panose="020B0600070205080204" pitchFamily="50" charset="-128"/>
                <a:ea typeface="ＭＳ Ｐゴシック" panose="020B0600070205080204" pitchFamily="50" charset="-128"/>
                <a:cs typeface="+mn-cs"/>
              </a:rPr>
              <a:t>人</a:t>
            </a:r>
          </a:p>
          <a:p>
            <a:pPr algn="r" eaLnBrk="1" hangingPunct="1">
              <a:buFontTx/>
              <a:buNone/>
              <a:defRPr/>
            </a:pPr>
            <a:r>
              <a:rPr lang="ja-JP" altLang="en-US" sz="3079" dirty="0">
                <a:latin typeface="ＭＳ Ｐゴシック" panose="020B0600070205080204" pitchFamily="50" charset="-128"/>
                <a:ea typeface="ＭＳ Ｐゴシック" panose="020B0600070205080204" pitchFamily="50" charset="-128"/>
                <a:cs typeface="+mn-cs"/>
              </a:rPr>
              <a:t>　下多賀村   </a:t>
            </a:r>
            <a:r>
              <a:rPr lang="en-US" altLang="ja-JP" sz="3079" dirty="0">
                <a:latin typeface="ＭＳ Ｐゴシック" panose="020B0600070205080204" pitchFamily="50" charset="-128"/>
                <a:ea typeface="ＭＳ Ｐゴシック" panose="020B0600070205080204" pitchFamily="50" charset="-128"/>
                <a:cs typeface="+mn-cs"/>
              </a:rPr>
              <a:t>592</a:t>
            </a:r>
            <a:r>
              <a:rPr lang="ja-JP" altLang="en-US" sz="3079" dirty="0">
                <a:latin typeface="ＭＳ Ｐゴシック" panose="020B0600070205080204" pitchFamily="50" charset="-128"/>
                <a:ea typeface="ＭＳ Ｐゴシック" panose="020B0600070205080204" pitchFamily="50" charset="-128"/>
                <a:cs typeface="+mn-cs"/>
              </a:rPr>
              <a:t>人</a:t>
            </a:r>
          </a:p>
          <a:p>
            <a:pPr algn="r" eaLnBrk="1" hangingPunct="1">
              <a:buFontTx/>
              <a:buNone/>
              <a:defRPr/>
            </a:pPr>
            <a:r>
              <a:rPr lang="ja-JP" altLang="en-US" sz="3079" dirty="0">
                <a:latin typeface="ＭＳ Ｐゴシック" panose="020B0600070205080204" pitchFamily="50" charset="-128"/>
                <a:ea typeface="ＭＳ Ｐゴシック" panose="020B0600070205080204" pitchFamily="50" charset="-128"/>
                <a:cs typeface="+mn-cs"/>
              </a:rPr>
              <a:t>　網代村    </a:t>
            </a:r>
            <a:r>
              <a:rPr lang="en-US" altLang="ja-JP" sz="3079" dirty="0">
                <a:latin typeface="ＭＳ Ｐゴシック" panose="020B0600070205080204" pitchFamily="50" charset="-128"/>
                <a:ea typeface="ＭＳ Ｐゴシック" panose="020B0600070205080204" pitchFamily="50" charset="-128"/>
                <a:cs typeface="+mn-cs"/>
              </a:rPr>
              <a:t>1250</a:t>
            </a:r>
            <a:r>
              <a:rPr lang="ja-JP" altLang="en-US" sz="3079" dirty="0">
                <a:latin typeface="ＭＳ Ｐゴシック" panose="020B0600070205080204" pitchFamily="50" charset="-128"/>
                <a:ea typeface="ＭＳ Ｐゴシック" panose="020B0600070205080204" pitchFamily="50" charset="-128"/>
                <a:cs typeface="+mn-cs"/>
              </a:rPr>
              <a:t>人</a:t>
            </a:r>
          </a:p>
        </p:txBody>
      </p:sp>
      <p:sp>
        <p:nvSpPr>
          <p:cNvPr id="45060" name="Text Box 4">
            <a:extLst>
              <a:ext uri="{FF2B5EF4-FFF2-40B4-BE49-F238E27FC236}">
                <a16:creationId xmlns:a16="http://schemas.microsoft.com/office/drawing/2014/main" id="{157BE682-545A-429F-A175-2D1E7E72FC2F}"/>
              </a:ext>
            </a:extLst>
          </p:cNvPr>
          <p:cNvSpPr txBox="1">
            <a:spLocks noChangeArrowheads="1"/>
          </p:cNvSpPr>
          <p:nvPr/>
        </p:nvSpPr>
        <p:spPr>
          <a:xfrm>
            <a:off x="2974488" y="5079709"/>
            <a:ext cx="6794818" cy="447358"/>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defRPr/>
            </a:pPr>
            <a:r>
              <a:rPr kumimoji="0" lang="en-US" altLang="ja-JP" sz="2309" dirty="0"/>
              <a:t>※</a:t>
            </a:r>
            <a:r>
              <a:rPr kumimoji="0" lang="ja-JP" altLang="en-US" sz="2309" dirty="0"/>
              <a:t>天保五年（１８３４）の伊豆の一村平均人口は</a:t>
            </a:r>
            <a:r>
              <a:rPr kumimoji="0" lang="en-US" altLang="ja-JP" sz="2309" dirty="0"/>
              <a:t>509</a:t>
            </a:r>
            <a:r>
              <a:rPr kumimoji="0" lang="ja-JP" altLang="en-US" sz="2309" dirty="0"/>
              <a:t>人</a:t>
            </a:r>
          </a:p>
        </p:txBody>
      </p:sp>
      <p:sp>
        <p:nvSpPr>
          <p:cNvPr id="45061" name="Rectangle 6">
            <a:extLst>
              <a:ext uri="{FF2B5EF4-FFF2-40B4-BE49-F238E27FC236}">
                <a16:creationId xmlns:a16="http://schemas.microsoft.com/office/drawing/2014/main" id="{BDF51887-E101-42E5-BCAC-99D024608D25}"/>
              </a:ext>
            </a:extLst>
          </p:cNvPr>
          <p:cNvSpPr>
            <a:spLocks noChangeArrowheads="1"/>
          </p:cNvSpPr>
          <p:nvPr/>
        </p:nvSpPr>
        <p:spPr>
          <a:xfrm>
            <a:off x="6512778" y="2013470"/>
            <a:ext cx="3816668" cy="2935605"/>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kumimoji="0" lang="ja-JP" altLang="en-US" sz="3079" dirty="0"/>
              <a:t>伊東市内</a:t>
            </a:r>
          </a:p>
          <a:p>
            <a:pPr algn="r">
              <a:spcBef>
                <a:spcPct val="0"/>
              </a:spcBef>
              <a:buFontTx/>
              <a:buNone/>
              <a:defRPr/>
            </a:pPr>
            <a:r>
              <a:rPr kumimoji="0" lang="ja-JP" altLang="en-US" sz="3079" dirty="0"/>
              <a:t>岡村           </a:t>
            </a:r>
            <a:r>
              <a:rPr kumimoji="0" lang="en-US" altLang="ja-JP" sz="3079" dirty="0"/>
              <a:t>421</a:t>
            </a:r>
            <a:r>
              <a:rPr kumimoji="0" lang="ja-JP" altLang="en-US" sz="3079" dirty="0"/>
              <a:t>人</a:t>
            </a:r>
          </a:p>
          <a:p>
            <a:pPr algn="r">
              <a:spcBef>
                <a:spcPct val="0"/>
              </a:spcBef>
              <a:buFontTx/>
              <a:buNone/>
              <a:defRPr/>
            </a:pPr>
            <a:r>
              <a:rPr kumimoji="0" lang="ja-JP" altLang="en-US" sz="3079" dirty="0"/>
              <a:t>宇佐美村  </a:t>
            </a:r>
            <a:r>
              <a:rPr kumimoji="0" lang="en-US" altLang="ja-JP" sz="3079" dirty="0"/>
              <a:t>1756</a:t>
            </a:r>
            <a:r>
              <a:rPr kumimoji="0" lang="ja-JP" altLang="en-US" sz="3079" dirty="0"/>
              <a:t>人</a:t>
            </a:r>
          </a:p>
          <a:p>
            <a:pPr algn="r">
              <a:spcBef>
                <a:spcPct val="0"/>
              </a:spcBef>
              <a:buFontTx/>
              <a:buNone/>
              <a:defRPr/>
            </a:pPr>
            <a:r>
              <a:rPr kumimoji="0" lang="ja-JP" altLang="en-US" sz="3079" dirty="0"/>
              <a:t>十足村        </a:t>
            </a:r>
            <a:r>
              <a:rPr kumimoji="0" lang="en-US" altLang="ja-JP" sz="3079" dirty="0"/>
              <a:t>125</a:t>
            </a:r>
            <a:r>
              <a:rPr kumimoji="0" lang="ja-JP" altLang="en-US" sz="3079" dirty="0"/>
              <a:t>人</a:t>
            </a:r>
          </a:p>
          <a:p>
            <a:pPr algn="r">
              <a:spcBef>
                <a:spcPct val="0"/>
              </a:spcBef>
              <a:buFontTx/>
              <a:buNone/>
              <a:defRPr/>
            </a:pPr>
            <a:r>
              <a:rPr kumimoji="0" lang="ja-JP" altLang="en-US" sz="3079" dirty="0"/>
              <a:t>鎌田村        </a:t>
            </a:r>
            <a:r>
              <a:rPr kumimoji="0" lang="en-US" altLang="ja-JP" sz="3079" dirty="0"/>
              <a:t>332</a:t>
            </a:r>
            <a:r>
              <a:rPr kumimoji="0" lang="ja-JP" altLang="en-US" sz="3079" dirty="0"/>
              <a:t>人</a:t>
            </a:r>
          </a:p>
          <a:p>
            <a:pPr algn="r">
              <a:spcBef>
                <a:spcPct val="0"/>
              </a:spcBef>
              <a:buFontTx/>
              <a:buNone/>
              <a:defRPr/>
            </a:pPr>
            <a:r>
              <a:rPr kumimoji="0" lang="ja-JP" altLang="en-US" sz="3079" dirty="0"/>
              <a:t>新井村        </a:t>
            </a:r>
            <a:r>
              <a:rPr kumimoji="0" lang="en-US" altLang="ja-JP" sz="3079" dirty="0"/>
              <a:t>699</a:t>
            </a:r>
            <a:r>
              <a:rPr kumimoji="0" lang="ja-JP" altLang="en-US" sz="3079" dirty="0"/>
              <a:t>人</a:t>
            </a:r>
          </a:p>
        </p:txBody>
      </p:sp>
      <p:sp>
        <p:nvSpPr>
          <p:cNvPr id="45062" name="Rectangle 7">
            <a:extLst>
              <a:ext uri="{FF2B5EF4-FFF2-40B4-BE49-F238E27FC236}">
                <a16:creationId xmlns:a16="http://schemas.microsoft.com/office/drawing/2014/main" id="{8C11EBDF-3874-4FD4-A72D-08235B779057}"/>
              </a:ext>
            </a:extLst>
          </p:cNvPr>
          <p:cNvSpPr>
            <a:spLocks noChangeArrowheads="1"/>
          </p:cNvSpPr>
          <p:nvPr/>
        </p:nvSpPr>
        <p:spPr bwMode="auto">
          <a:xfrm>
            <a:off x="4115219" y="1454149"/>
            <a:ext cx="3557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kumimoji="0" lang="ja-JP" altLang="en-US" sz="3200" b="1" dirty="0">
                <a:latin typeface="Arial" panose="020B0604020202020204" pitchFamily="34" charset="0"/>
              </a:rPr>
              <a:t>貞享三年（</a:t>
            </a:r>
            <a:r>
              <a:rPr kumimoji="0" lang="en-US" altLang="ja-JP" sz="3200" b="1" dirty="0">
                <a:latin typeface="Arial" panose="020B0604020202020204" pitchFamily="34" charset="0"/>
              </a:rPr>
              <a:t>1686</a:t>
            </a:r>
            <a:r>
              <a:rPr kumimoji="0" lang="ja-JP" altLang="en-US" sz="3200" b="1" dirty="0">
                <a:latin typeface="Arial" panose="020B0604020202020204" pitchFamily="34" charset="0"/>
              </a:rPr>
              <a:t>）</a:t>
            </a:r>
          </a:p>
        </p:txBody>
      </p:sp>
      <p:sp>
        <p:nvSpPr>
          <p:cNvPr id="74760" name="Text Box 8">
            <a:extLst>
              <a:ext uri="{FF2B5EF4-FFF2-40B4-BE49-F238E27FC236}">
                <a16:creationId xmlns:a16="http://schemas.microsoft.com/office/drawing/2014/main" id="{1C257D83-22F4-480A-A43E-CC9068E4B74A}"/>
              </a:ext>
            </a:extLst>
          </p:cNvPr>
          <p:cNvSpPr txBox="1">
            <a:spLocks noChangeArrowheads="1"/>
          </p:cNvSpPr>
          <p:nvPr/>
        </p:nvSpPr>
        <p:spPr bwMode="auto">
          <a:xfrm>
            <a:off x="2279331" y="5657701"/>
            <a:ext cx="846689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kumimoji="0" lang="ja-JP" altLang="en-US" sz="3600" dirty="0">
                <a:solidFill>
                  <a:srgbClr val="FF0000"/>
                </a:solidFill>
                <a:latin typeface="Arial" panose="020B0604020202020204" pitchFamily="34" charset="0"/>
              </a:rPr>
              <a:t>人口を越える人員が派遣され、大混乱？</a:t>
            </a:r>
          </a:p>
        </p:txBody>
      </p:sp>
      <p:pic>
        <p:nvPicPr>
          <p:cNvPr id="1179" name="foc9E73.wav">
            <a:hlinkClick r:id="" action="ppaction://media"/>
            <a:extLst>
              <a:ext uri="{FF2B5EF4-FFF2-40B4-BE49-F238E27FC236}">
                <a16:creationId xmlns:a16="http://schemas.microsoft.com/office/drawing/2014/main" id="{45A8E310-02F5-4771-9180-7F2090ADBB8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681137" y="6988146"/>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37" fill="hold"/>
                                        <p:tgtEl>
                                          <p:spTgt spid="11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4A9400F-BD1C-402F-A81C-34BA7A83C0C3}"/>
              </a:ext>
            </a:extLst>
          </p:cNvPr>
          <p:cNvSpPr>
            <a:spLocks noGrp="1" noChangeArrowheads="1"/>
          </p:cNvSpPr>
          <p:nvPr>
            <p:ph type="title"/>
          </p:nvPr>
        </p:nvSpPr>
        <p:spPr/>
        <p:txBody>
          <a:bodyPr/>
          <a:lstStyle/>
          <a:p>
            <a:pPr eaLnBrk="1" hangingPunct="1"/>
            <a:r>
              <a:rPr lang="ja-JP" altLang="en-US" b="1"/>
              <a:t>同時代の史料</a:t>
            </a:r>
            <a:r>
              <a:rPr lang="en-US" altLang="ja-JP" b="1"/>
              <a:t>(</a:t>
            </a:r>
            <a:r>
              <a:rPr lang="ja-JP" altLang="en-US" b="1"/>
              <a:t>手紙</a:t>
            </a:r>
            <a:r>
              <a:rPr lang="en-US" altLang="ja-JP" b="1"/>
              <a:t>)</a:t>
            </a:r>
            <a:r>
              <a:rPr lang="en-US" altLang="ja-JP"/>
              <a:t> </a:t>
            </a:r>
          </a:p>
        </p:txBody>
      </p:sp>
      <p:sp>
        <p:nvSpPr>
          <p:cNvPr id="46083" name="Rectangle 3">
            <a:extLst>
              <a:ext uri="{FF2B5EF4-FFF2-40B4-BE49-F238E27FC236}">
                <a16:creationId xmlns:a16="http://schemas.microsoft.com/office/drawing/2014/main" id="{7CC51B9B-2B47-4A49-B39A-A460BF303B7E}"/>
              </a:ext>
            </a:extLst>
          </p:cNvPr>
          <p:cNvSpPr>
            <a:spLocks noGrp="1" noChangeArrowheads="1"/>
          </p:cNvSpPr>
          <p:nvPr>
            <p:ph idx="1"/>
          </p:nvPr>
        </p:nvSpPr>
        <p:spPr/>
        <p:txBody>
          <a:bodyPr/>
          <a:lstStyle/>
          <a:p>
            <a:pPr eaLnBrk="1" hangingPunct="1">
              <a:lnSpc>
                <a:spcPts val="4000"/>
              </a:lnSpc>
              <a:buFontTx/>
              <a:buNone/>
            </a:pPr>
            <a:r>
              <a:rPr lang="ja-JP" altLang="en-US" dirty="0">
                <a:latin typeface="Calibri" panose="020F0502020204030204" pitchFamily="34" charset="0"/>
                <a:ea typeface="游ゴシック" panose="020B0400000000000000" pitchFamily="50" charset="-128"/>
              </a:rPr>
              <a:t>細川忠興（元和</a:t>
            </a:r>
            <a:r>
              <a:rPr lang="en-US" altLang="ja-JP" dirty="0">
                <a:latin typeface="Calibri" panose="020F0502020204030204" pitchFamily="34" charset="0"/>
                <a:ea typeface="游ゴシック" panose="020B0400000000000000" pitchFamily="50" charset="-128"/>
              </a:rPr>
              <a:t>2</a:t>
            </a:r>
            <a:r>
              <a:rPr lang="ja-JP" altLang="en-US" dirty="0">
                <a:latin typeface="Calibri" panose="020F0502020204030204" pitchFamily="34" charset="0"/>
                <a:ea typeface="游ゴシック" panose="020B0400000000000000" pitchFamily="50" charset="-128"/>
              </a:rPr>
              <a:t>年</a:t>
            </a:r>
            <a:r>
              <a:rPr lang="en-US" altLang="ja-JP" dirty="0">
                <a:latin typeface="Calibri" panose="020F0502020204030204" pitchFamily="34" charset="0"/>
                <a:ea typeface="游ゴシック" panose="020B0400000000000000" pitchFamily="50" charset="-128"/>
              </a:rPr>
              <a:t>1</a:t>
            </a:r>
            <a:r>
              <a:rPr lang="ja-JP" altLang="en-US" dirty="0">
                <a:latin typeface="Calibri" panose="020F0502020204030204" pitchFamily="34" charset="0"/>
                <a:ea typeface="游ゴシック" panose="020B0400000000000000" pitchFamily="50" charset="-128"/>
              </a:rPr>
              <a:t>月</a:t>
            </a:r>
            <a:r>
              <a:rPr lang="en-US" altLang="ja-JP" dirty="0">
                <a:latin typeface="Calibri" panose="020F0502020204030204" pitchFamily="34" charset="0"/>
                <a:ea typeface="游ゴシック" panose="020B0400000000000000" pitchFamily="50" charset="-128"/>
              </a:rPr>
              <a:t>3</a:t>
            </a:r>
            <a:r>
              <a:rPr lang="ja-JP" altLang="en-US" dirty="0">
                <a:latin typeface="Calibri" panose="020F0502020204030204" pitchFamily="34" charset="0"/>
                <a:ea typeface="游ゴシック" panose="020B0400000000000000" pitchFamily="50" charset="-128"/>
              </a:rPr>
              <a:t>日付）</a:t>
            </a:r>
          </a:p>
          <a:p>
            <a:pPr eaLnBrk="1" hangingPunct="1">
              <a:lnSpc>
                <a:spcPts val="4000"/>
              </a:lnSpc>
              <a:buFontTx/>
              <a:buNone/>
            </a:pPr>
            <a:r>
              <a:rPr lang="ja-JP" altLang="en-US" dirty="0">
                <a:latin typeface="Calibri" panose="020F0502020204030204" pitchFamily="34" charset="0"/>
                <a:ea typeface="游ゴシック" panose="020B0400000000000000" pitchFamily="50" charset="-128"/>
              </a:rPr>
              <a:t>一　御普請在之ニ究候者、京都ニをき候三百人之鉄砲ノものを、まずよびよせ、石わらせ可申候、惣人数不越已前、五百人ほと、山入之者よびよせ可申候間、内</a:t>
            </a:r>
            <a:r>
              <a:rPr lang="en-US" altLang="ja-JP" dirty="0">
                <a:latin typeface="Calibri" panose="020F0502020204030204" pitchFamily="34" charset="0"/>
                <a:ea typeface="游ゴシック" panose="020B0400000000000000" pitchFamily="50" charset="-128"/>
              </a:rPr>
              <a:t>〃</a:t>
            </a:r>
            <a:r>
              <a:rPr lang="ja-JP" altLang="en-US" dirty="0">
                <a:latin typeface="Calibri" panose="020F0502020204030204" pitchFamily="34" charset="0"/>
                <a:ea typeface="游ゴシック" panose="020B0400000000000000" pitchFamily="50" charset="-128"/>
              </a:rPr>
              <a:t>其覚悟仕、可被相待候事</a:t>
            </a:r>
          </a:p>
        </p:txBody>
      </p:sp>
      <p:sp>
        <p:nvSpPr>
          <p:cNvPr id="18436" name="Line 4">
            <a:extLst>
              <a:ext uri="{FF2B5EF4-FFF2-40B4-BE49-F238E27FC236}">
                <a16:creationId xmlns:a16="http://schemas.microsoft.com/office/drawing/2014/main" id="{D0319D98-2999-4F83-A643-4EB724305ECF}"/>
              </a:ext>
            </a:extLst>
          </p:cNvPr>
          <p:cNvSpPr>
            <a:spLocks noChangeShapeType="1"/>
          </p:cNvSpPr>
          <p:nvPr/>
        </p:nvSpPr>
        <p:spPr bwMode="auto">
          <a:xfrm>
            <a:off x="6638615" y="2955112"/>
            <a:ext cx="32400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37" name="Line 5">
            <a:extLst>
              <a:ext uri="{FF2B5EF4-FFF2-40B4-BE49-F238E27FC236}">
                <a16:creationId xmlns:a16="http://schemas.microsoft.com/office/drawing/2014/main" id="{E1B2DF70-9118-447E-B19F-1CDF147E8F63}"/>
              </a:ext>
            </a:extLst>
          </p:cNvPr>
          <p:cNvSpPr>
            <a:spLocks noChangeShapeType="1"/>
          </p:cNvSpPr>
          <p:nvPr/>
        </p:nvSpPr>
        <p:spPr bwMode="auto">
          <a:xfrm>
            <a:off x="2677802" y="3469944"/>
            <a:ext cx="72009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38" name="Line 6">
            <a:extLst>
              <a:ext uri="{FF2B5EF4-FFF2-40B4-BE49-F238E27FC236}">
                <a16:creationId xmlns:a16="http://schemas.microsoft.com/office/drawing/2014/main" id="{7B54D6D1-E098-41FE-971B-C999155A3906}"/>
              </a:ext>
            </a:extLst>
          </p:cNvPr>
          <p:cNvSpPr>
            <a:spLocks noChangeShapeType="1"/>
          </p:cNvSpPr>
          <p:nvPr/>
        </p:nvSpPr>
        <p:spPr bwMode="auto">
          <a:xfrm>
            <a:off x="6096000" y="4026477"/>
            <a:ext cx="28797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1180" name="foc848E.wav">
            <a:hlinkClick r:id="" action="ppaction://media"/>
            <a:extLst>
              <a:ext uri="{FF2B5EF4-FFF2-40B4-BE49-F238E27FC236}">
                <a16:creationId xmlns:a16="http://schemas.microsoft.com/office/drawing/2014/main" id="{40CCE521-BBD7-4174-9699-9F16A25F7DE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947400" y="735370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28" fill="hold"/>
                                        <p:tgtEl>
                                          <p:spTgt spid="11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8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27B4F9BF-50E0-4F0A-B7F9-E41A80861891}"/>
              </a:ext>
            </a:extLst>
          </p:cNvPr>
          <p:cNvSpPr>
            <a:spLocks noGrp="1" noChangeArrowheads="1"/>
          </p:cNvSpPr>
          <p:nvPr>
            <p:ph idx="1"/>
          </p:nvPr>
        </p:nvSpPr>
        <p:spPr>
          <a:xfrm>
            <a:off x="1800701" y="2023037"/>
            <a:ext cx="8590597" cy="1294557"/>
          </a:xfrm>
        </p:spPr>
        <p:txBody>
          <a:bodyPr>
            <a:normAutofit/>
          </a:bodyPr>
          <a:lstStyle/>
          <a:p>
            <a:pPr eaLnBrk="1" hangingPunct="1">
              <a:defRPr/>
            </a:pPr>
            <a:r>
              <a:rPr lang="ja-JP" altLang="en-US" sz="2822" b="1" dirty="0">
                <a:latin typeface="+mn-lt"/>
                <a:ea typeface="+mn-ea"/>
                <a:cs typeface="+mn-cs"/>
              </a:rPr>
              <a:t>職人ではない人々（足軽・日用）を大量に動員</a:t>
            </a:r>
          </a:p>
          <a:p>
            <a:pPr eaLnBrk="1" hangingPunct="1">
              <a:defRPr/>
            </a:pPr>
            <a:r>
              <a:rPr lang="ja-JP" altLang="en-US" sz="2822" b="1" dirty="0">
                <a:latin typeface="+mn-lt"/>
                <a:ea typeface="+mn-ea"/>
                <a:cs typeface="+mn-cs"/>
              </a:rPr>
              <a:t>短い期間</a:t>
            </a:r>
          </a:p>
          <a:p>
            <a:pPr eaLnBrk="1" hangingPunct="1">
              <a:defRPr/>
            </a:pPr>
            <a:endParaRPr lang="ja-JP" altLang="en-US" sz="2822" dirty="0">
              <a:latin typeface="+mn-lt"/>
              <a:ea typeface="+mn-ea"/>
              <a:cs typeface="+mn-cs"/>
            </a:endParaRPr>
          </a:p>
        </p:txBody>
      </p:sp>
      <p:sp>
        <p:nvSpPr>
          <p:cNvPr id="47108" name="Rectangle 4">
            <a:extLst>
              <a:ext uri="{FF2B5EF4-FFF2-40B4-BE49-F238E27FC236}">
                <a16:creationId xmlns:a16="http://schemas.microsoft.com/office/drawing/2014/main" id="{B5B1D8F8-5988-4FCF-8A43-E309F69D485A}"/>
              </a:ext>
            </a:extLst>
          </p:cNvPr>
          <p:cNvSpPr>
            <a:spLocks noChangeArrowheads="1"/>
          </p:cNvSpPr>
          <p:nvPr/>
        </p:nvSpPr>
        <p:spPr bwMode="auto">
          <a:xfrm>
            <a:off x="2758598" y="3127374"/>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ja-JP" altLang="en-US" sz="2800" dirty="0">
                <a:latin typeface="Arial" panose="020B0604020202020204" pitchFamily="34" charset="0"/>
              </a:rPr>
              <a:t>大きくて間隔を詰めた矢穴で規格を統一</a:t>
            </a:r>
          </a:p>
          <a:p>
            <a:r>
              <a:rPr kumimoji="0" lang="ja-JP" altLang="en-US" sz="2800" dirty="0">
                <a:latin typeface="Arial" panose="020B0604020202020204" pitchFamily="34" charset="0"/>
              </a:rPr>
              <a:t>大多数の素人の単純労働でＯＫ？</a:t>
            </a:r>
          </a:p>
        </p:txBody>
      </p:sp>
      <p:sp>
        <p:nvSpPr>
          <p:cNvPr id="47109" name="Rectangle 5">
            <a:extLst>
              <a:ext uri="{FF2B5EF4-FFF2-40B4-BE49-F238E27FC236}">
                <a16:creationId xmlns:a16="http://schemas.microsoft.com/office/drawing/2014/main" id="{F3C90B5C-620D-47D7-B92D-2999F6591FA6}"/>
              </a:ext>
            </a:extLst>
          </p:cNvPr>
          <p:cNvSpPr>
            <a:spLocks noChangeArrowheads="1"/>
          </p:cNvSpPr>
          <p:nvPr/>
        </p:nvSpPr>
        <p:spPr bwMode="auto">
          <a:xfrm>
            <a:off x="1961275" y="843551"/>
            <a:ext cx="8604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kumimoji="0" lang="ja-JP" altLang="en-US" sz="3600" dirty="0">
                <a:latin typeface="Arial" panose="020B0604020202020204" pitchFamily="34" charset="0"/>
              </a:rPr>
              <a:t>公儀普請という未曾有の大規模突貫工事</a:t>
            </a:r>
          </a:p>
        </p:txBody>
      </p:sp>
      <p:sp>
        <p:nvSpPr>
          <p:cNvPr id="47110" name="Line 6">
            <a:extLst>
              <a:ext uri="{FF2B5EF4-FFF2-40B4-BE49-F238E27FC236}">
                <a16:creationId xmlns:a16="http://schemas.microsoft.com/office/drawing/2014/main" id="{1E126F76-D9DF-47AA-9359-CCA39505255D}"/>
              </a:ext>
            </a:extLst>
          </p:cNvPr>
          <p:cNvSpPr>
            <a:spLocks noChangeShapeType="1"/>
          </p:cNvSpPr>
          <p:nvPr/>
        </p:nvSpPr>
        <p:spPr bwMode="auto">
          <a:xfrm>
            <a:off x="7087805" y="1468698"/>
            <a:ext cx="10795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12" name="Line 8">
            <a:extLst>
              <a:ext uri="{FF2B5EF4-FFF2-40B4-BE49-F238E27FC236}">
                <a16:creationId xmlns:a16="http://schemas.microsoft.com/office/drawing/2014/main" id="{E96A8095-E997-4921-AB3F-5D070C8AAFF8}"/>
              </a:ext>
            </a:extLst>
          </p:cNvPr>
          <p:cNvSpPr>
            <a:spLocks noChangeShapeType="1"/>
          </p:cNvSpPr>
          <p:nvPr/>
        </p:nvSpPr>
        <p:spPr bwMode="auto">
          <a:xfrm>
            <a:off x="8311768" y="1468698"/>
            <a:ext cx="936625"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35" name="テキスト ボックス 1">
            <a:extLst>
              <a:ext uri="{FF2B5EF4-FFF2-40B4-BE49-F238E27FC236}">
                <a16:creationId xmlns:a16="http://schemas.microsoft.com/office/drawing/2014/main" id="{32184653-B655-4E5D-872E-A390B7F2F4B6}"/>
              </a:ext>
            </a:extLst>
          </p:cNvPr>
          <p:cNvSpPr txBox="1"/>
          <p:nvPr/>
        </p:nvSpPr>
        <p:spPr>
          <a:xfrm>
            <a:off x="2454274" y="4421931"/>
            <a:ext cx="7283450" cy="564831"/>
          </a:xfrm>
          <a:prstGeom prst="rect">
            <a:avLst/>
          </a:prstGeom>
          <a:noFill/>
        </p:spPr>
        <p:txBody>
          <a:bodyPr wrap="none">
            <a:spAutoFit/>
          </a:bodyPr>
          <a:lstStyle/>
          <a:p>
            <a:pPr eaLnBrk="0" hangingPunct="0">
              <a:defRPr/>
            </a:pPr>
            <a:r>
              <a:rPr lang="ja-JP" altLang="en-US" sz="3079" dirty="0">
                <a:ea typeface="+mn-ea"/>
              </a:rPr>
              <a:t>大量の割り損ねた石が石丁場遺跡に残る</a:t>
            </a:r>
          </a:p>
        </p:txBody>
      </p:sp>
      <p:sp>
        <p:nvSpPr>
          <p:cNvPr id="48136" name="角丸四角形 8">
            <a:extLst>
              <a:ext uri="{FF2B5EF4-FFF2-40B4-BE49-F238E27FC236}">
                <a16:creationId xmlns:a16="http://schemas.microsoft.com/office/drawing/2014/main" id="{6193081E-39EF-4727-A66B-46E88E154E37}"/>
              </a:ext>
            </a:extLst>
          </p:cNvPr>
          <p:cNvSpPr/>
          <p:nvPr/>
        </p:nvSpPr>
        <p:spPr>
          <a:xfrm>
            <a:off x="2234405" y="5321957"/>
            <a:ext cx="7723188" cy="1117288"/>
          </a:xfrm>
          <a:prstGeom prst="roundRect">
            <a:avLst/>
          </a:prstGeom>
          <a:solidFill>
            <a:srgbClr val="FA9AEC"/>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大規模突貫工事による無駄（失敗）を教えてくれる史跡</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81" name="foc14A5.wav">
            <a:hlinkClick r:id="" action="ppaction://media"/>
            <a:extLst>
              <a:ext uri="{FF2B5EF4-FFF2-40B4-BE49-F238E27FC236}">
                <a16:creationId xmlns:a16="http://schemas.microsoft.com/office/drawing/2014/main" id="{4D4A41A6-9A9D-49AA-9C75-C21788D1BC6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704787" y="703404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16" fill="hold"/>
                                        <p:tgtEl>
                                          <p:spTgt spid="11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81"/>
                </p:tgtEl>
              </p:cMediaNode>
            </p:audio>
          </p:childTnLst>
        </p:cTn>
      </p:par>
    </p:tnLst>
    <p:bldLst>
      <p:bldP spid="4813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2">
            <a:extLst>
              <a:ext uri="{FF2B5EF4-FFF2-40B4-BE49-F238E27FC236}">
                <a16:creationId xmlns:a16="http://schemas.microsoft.com/office/drawing/2014/main" id="{9E5EDFCF-4D02-4E3B-B334-86392FAF94B7}"/>
              </a:ext>
            </a:extLst>
          </p:cNvPr>
          <p:cNvSpPr>
            <a:spLocks noGrp="1" noChangeArrowheads="1"/>
          </p:cNvSpPr>
          <p:nvPr>
            <p:ph type="title"/>
          </p:nvPr>
        </p:nvSpPr>
        <p:spPr>
          <a:xfrm>
            <a:off x="1676400" y="509205"/>
            <a:ext cx="10515600" cy="1325563"/>
          </a:xfrm>
        </p:spPr>
        <p:txBody>
          <a:bodyPr/>
          <a:lstStyle/>
          <a:p>
            <a:pPr eaLnBrk="1" hangingPunct="1"/>
            <a:r>
              <a:rPr lang="ja-JP" altLang="en-US" b="1" dirty="0"/>
              <a:t>熱海市に多い文化財</a:t>
            </a:r>
          </a:p>
        </p:txBody>
      </p:sp>
      <p:sp>
        <p:nvSpPr>
          <p:cNvPr id="6147" name="コンテンツ プレースホルダー 3">
            <a:extLst>
              <a:ext uri="{FF2B5EF4-FFF2-40B4-BE49-F238E27FC236}">
                <a16:creationId xmlns:a16="http://schemas.microsoft.com/office/drawing/2014/main" id="{0417E376-A584-42B3-AD01-44BF29755BA1}"/>
              </a:ext>
            </a:extLst>
          </p:cNvPr>
          <p:cNvSpPr>
            <a:spLocks noGrp="1" noChangeArrowheads="1"/>
          </p:cNvSpPr>
          <p:nvPr>
            <p:ph idx="1"/>
          </p:nvPr>
        </p:nvSpPr>
        <p:spPr>
          <a:xfrm>
            <a:off x="2233448" y="1967515"/>
            <a:ext cx="10515600" cy="4351338"/>
          </a:xfrm>
        </p:spPr>
        <p:txBody>
          <a:bodyPr/>
          <a:lstStyle/>
          <a:p>
            <a:pPr eaLnBrk="1" hangingPunct="1"/>
            <a:r>
              <a:rPr lang="ja-JP" altLang="en-US" b="1" dirty="0">
                <a:latin typeface="Calibri" panose="020F0502020204030204" pitchFamily="34" charset="0"/>
                <a:ea typeface="游ゴシック" panose="020B0400000000000000" pitchFamily="50" charset="-128"/>
              </a:rPr>
              <a:t>重要文化財の美術工芸品（ＭＯＡ美術館）</a:t>
            </a:r>
            <a:endParaRPr lang="en-US" altLang="ja-JP" b="1" dirty="0">
              <a:latin typeface="Calibri" panose="020F0502020204030204" pitchFamily="34" charset="0"/>
              <a:ea typeface="游ゴシック" panose="020B0400000000000000" pitchFamily="50" charset="-128"/>
            </a:endParaRPr>
          </a:p>
          <a:p>
            <a:pPr eaLnBrk="1" hangingPunct="1"/>
            <a:r>
              <a:rPr lang="ja-JP" altLang="en-US" b="1" dirty="0">
                <a:latin typeface="Calibri" panose="020F0502020204030204" pitchFamily="34" charset="0"/>
                <a:ea typeface="游ゴシック" panose="020B0400000000000000" pitchFamily="50" charset="-128"/>
              </a:rPr>
              <a:t>走湯山（伊豆山神社）に関する文化財</a:t>
            </a:r>
            <a:endParaRPr lang="en-US" altLang="ja-JP" b="1" dirty="0">
              <a:latin typeface="Calibri" panose="020F0502020204030204" pitchFamily="34" charset="0"/>
              <a:ea typeface="游ゴシック" panose="020B0400000000000000" pitchFamily="50" charset="-128"/>
            </a:endParaRPr>
          </a:p>
          <a:p>
            <a:pPr eaLnBrk="1" hangingPunct="1"/>
            <a:r>
              <a:rPr lang="ja-JP" altLang="en-US" b="1" dirty="0">
                <a:latin typeface="Calibri" panose="020F0502020204030204" pitchFamily="34" charset="0"/>
                <a:ea typeface="游ゴシック" panose="020B0400000000000000" pitchFamily="50" charset="-128"/>
              </a:rPr>
              <a:t>市内全域にある石丁場（採石）遺跡</a:t>
            </a:r>
            <a:endParaRPr lang="en-US" altLang="ja-JP" b="1" dirty="0">
              <a:latin typeface="Calibri" panose="020F0502020204030204" pitchFamily="34" charset="0"/>
              <a:ea typeface="游ゴシック" panose="020B0400000000000000" pitchFamily="50" charset="-128"/>
            </a:endParaRPr>
          </a:p>
          <a:p>
            <a:pPr eaLnBrk="1" hangingPunct="1"/>
            <a:r>
              <a:rPr lang="ja-JP" altLang="en-US" b="1" dirty="0">
                <a:latin typeface="Calibri" panose="020F0502020204030204" pitchFamily="34" charset="0"/>
                <a:ea typeface="游ゴシック" panose="020B0400000000000000" pitchFamily="50" charset="-128"/>
              </a:rPr>
              <a:t>鹿島踊が伝承されている</a:t>
            </a:r>
            <a:endParaRPr lang="en-US" altLang="ja-JP" b="1" dirty="0">
              <a:latin typeface="Calibri" panose="020F0502020204030204" pitchFamily="34" charset="0"/>
              <a:ea typeface="游ゴシック" panose="020B0400000000000000" pitchFamily="50" charset="-128"/>
            </a:endParaRPr>
          </a:p>
          <a:p>
            <a:pPr eaLnBrk="1" hangingPunct="1"/>
            <a:r>
              <a:rPr lang="ja-JP" altLang="en-US" b="1" dirty="0">
                <a:latin typeface="Calibri" panose="020F0502020204030204" pitchFamily="34" charset="0"/>
                <a:ea typeface="游ゴシック" panose="020B0400000000000000" pitchFamily="50" charset="-128"/>
              </a:rPr>
              <a:t>近代別荘建築</a:t>
            </a:r>
          </a:p>
        </p:txBody>
      </p:sp>
      <p:pic>
        <p:nvPicPr>
          <p:cNvPr id="1155" name="focFD.wav">
            <a:hlinkClick r:id="" action="ppaction://media"/>
            <a:extLst>
              <a:ext uri="{FF2B5EF4-FFF2-40B4-BE49-F238E27FC236}">
                <a16:creationId xmlns:a16="http://schemas.microsoft.com/office/drawing/2014/main" id="{5DDA38A8-34CE-4782-B53B-893BB4AE988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44655" y="7231117"/>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68" fill="hold"/>
                                        <p:tgtEl>
                                          <p:spTgt spid="11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5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EAE2D36-FB4D-480A-AB11-FBA3F0C76621}"/>
              </a:ext>
            </a:extLst>
          </p:cNvPr>
          <p:cNvSpPr txBox="1">
            <a:spLocks/>
          </p:cNvSpPr>
          <p:nvPr/>
        </p:nvSpPr>
        <p:spPr>
          <a:xfrm>
            <a:off x="3166099" y="4826060"/>
            <a:ext cx="5999342" cy="112861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0" kern="1200">
                <a:solidFill>
                  <a:srgbClr val="BA0000"/>
                </a:solidFill>
                <a:latin typeface="ＤＦＧ特太ゴシック体" panose="020B0A00010101010101" pitchFamily="50" charset="-128"/>
                <a:ea typeface="ＤＦＧ特太ゴシック体" panose="020B0A00010101010101" pitchFamily="50" charset="-128"/>
                <a:cs typeface="+mj-cs"/>
              </a:defRPr>
            </a:lvl1pPr>
          </a:lstStyle>
          <a:p>
            <a:pPr algn="ctr"/>
            <a:r>
              <a:rPr lang="en-US" altLang="ja-JP" sz="2400" dirty="0">
                <a:solidFill>
                  <a:schemeClr val="bg2">
                    <a:lumMod val="50000"/>
                  </a:schemeClr>
                </a:solidFill>
              </a:rPr>
              <a:t>No.14 END</a:t>
            </a:r>
            <a:endParaRPr lang="ja-JP" altLang="en-US" sz="2400" dirty="0">
              <a:solidFill>
                <a:schemeClr val="bg2">
                  <a:lumMod val="50000"/>
                </a:schemeClr>
              </a:solidFill>
            </a:endParaRPr>
          </a:p>
        </p:txBody>
      </p:sp>
      <p:sp>
        <p:nvSpPr>
          <p:cNvPr id="2" name="スライド番号プレースホルダー 1">
            <a:extLst>
              <a:ext uri="{FF2B5EF4-FFF2-40B4-BE49-F238E27FC236}">
                <a16:creationId xmlns:a16="http://schemas.microsoft.com/office/drawing/2014/main" id="{318EC886-1310-4BB6-BEC9-44083F1ED6AF}"/>
              </a:ext>
            </a:extLst>
          </p:cNvPr>
          <p:cNvSpPr>
            <a:spLocks noGrp="1"/>
          </p:cNvSpPr>
          <p:nvPr>
            <p:ph type="sldNum" sz="quarter" idx="12"/>
          </p:nvPr>
        </p:nvSpPr>
        <p:spPr>
          <a:xfrm>
            <a:off x="9257572" y="-963488"/>
            <a:ext cx="2743200" cy="365125"/>
          </a:xfrm>
        </p:spPr>
        <p:txBody>
          <a:bodyPr/>
          <a:lstStyle/>
          <a:p>
            <a:fld id="{3B567B82-C6E4-4F40-8097-51CCFCD72C0D}" type="slidenum">
              <a:rPr lang="ja-JP" altLang="en-US" smtClean="0"/>
              <a:pPr/>
              <a:t>30</a:t>
            </a:fld>
            <a:endParaRPr lang="ja-JP" altLang="en-US" dirty="0"/>
          </a:p>
        </p:txBody>
      </p:sp>
      <p:pic>
        <p:nvPicPr>
          <p:cNvPr id="4" name="図 3">
            <a:extLst>
              <a:ext uri="{FF2B5EF4-FFF2-40B4-BE49-F238E27FC236}">
                <a16:creationId xmlns:a16="http://schemas.microsoft.com/office/drawing/2014/main" id="{C2F283D8-1642-41E5-A031-9B42F74F399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095015" y="1431829"/>
            <a:ext cx="6169368" cy="35774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3225994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X:\文化交流室\H27\文化財\石丁場\江戸城石垣石丁場（熱海）\写真\6.jpg">
            <a:extLst>
              <a:ext uri="{FF2B5EF4-FFF2-40B4-BE49-F238E27FC236}">
                <a16:creationId xmlns:a16="http://schemas.microsoft.com/office/drawing/2014/main" id="{C2E43FA1-3A87-4F69-BEB9-0ED7E5A4D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664" y="967454"/>
            <a:ext cx="7384117" cy="573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テキスト ボックス 1">
            <a:extLst>
              <a:ext uri="{FF2B5EF4-FFF2-40B4-BE49-F238E27FC236}">
                <a16:creationId xmlns:a16="http://schemas.microsoft.com/office/drawing/2014/main" id="{B0C78FA9-0D53-4D08-93B7-883444B4B5D4}"/>
              </a:ext>
            </a:extLst>
          </p:cNvPr>
          <p:cNvSpPr txBox="1"/>
          <p:nvPr/>
        </p:nvSpPr>
        <p:spPr>
          <a:xfrm>
            <a:off x="1785241" y="381345"/>
            <a:ext cx="8390572" cy="586109"/>
          </a:xfrm>
          <a:prstGeom prst="rect">
            <a:avLst/>
          </a:prstGeom>
          <a:noFill/>
        </p:spPr>
        <p:txBody>
          <a:bodyPr wrap="none">
            <a:spAutoFit/>
          </a:bodyPr>
          <a:lstStyle/>
          <a:p>
            <a:pPr eaLnBrk="0" hangingPunct="0">
              <a:defRPr/>
            </a:pPr>
            <a:r>
              <a:rPr lang="ja-JP" altLang="en-US" sz="3200" b="1" dirty="0">
                <a:ea typeface="+mn-ea"/>
              </a:rPr>
              <a:t>史跡江戸城石垣石丁場跡（中張窪石丁場跡）</a:t>
            </a:r>
          </a:p>
        </p:txBody>
      </p:sp>
      <p:pic>
        <p:nvPicPr>
          <p:cNvPr id="1156" name="focD8D0.wav">
            <a:hlinkClick r:id="" action="ppaction://media"/>
            <a:extLst>
              <a:ext uri="{FF2B5EF4-FFF2-40B4-BE49-F238E27FC236}">
                <a16:creationId xmlns:a16="http://schemas.microsoft.com/office/drawing/2014/main" id="{768FF10F-5C0D-4235-ABB6-B8F50ACD81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878532" y="6949126"/>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75" fill="hold"/>
                                        <p:tgtEl>
                                          <p:spTgt spid="11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3" descr="\\10.7.10.60\現場市その他\222054 熱海市\20190418-史跡江戸城石垣石丁場跡保存活用計画策定支援業務\熱海市計画書本文\図表\図1-1史跡江戸城石垣石丁場跡の位置.png">
            <a:extLst>
              <a:ext uri="{FF2B5EF4-FFF2-40B4-BE49-F238E27FC236}">
                <a16:creationId xmlns:a16="http://schemas.microsoft.com/office/drawing/2014/main" id="{C8B241B4-7A00-4237-8C1C-D69571145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339"/>
          <a:stretch>
            <a:fillRect/>
          </a:stretch>
        </p:blipFill>
        <p:spPr bwMode="auto">
          <a:xfrm>
            <a:off x="509047" y="488738"/>
            <a:ext cx="4985291" cy="607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グループ化 4">
            <a:extLst>
              <a:ext uri="{FF2B5EF4-FFF2-40B4-BE49-F238E27FC236}">
                <a16:creationId xmlns:a16="http://schemas.microsoft.com/office/drawing/2014/main" id="{E7A936EF-CC17-4968-B712-7082EDD9E4BF}"/>
              </a:ext>
            </a:extLst>
          </p:cNvPr>
          <p:cNvGrpSpPr>
            <a:grpSpLocks/>
          </p:cNvGrpSpPr>
          <p:nvPr/>
        </p:nvGrpSpPr>
        <p:grpSpPr bwMode="auto">
          <a:xfrm>
            <a:off x="6626962" y="529260"/>
            <a:ext cx="4666349" cy="5995447"/>
            <a:chOff x="0" y="0"/>
            <a:chExt cx="3574037" cy="4706847"/>
          </a:xfrm>
        </p:grpSpPr>
        <p:pic>
          <p:nvPicPr>
            <p:cNvPr id="8196" name="図 5" descr="\\10.7.10.60\現場市その他\222054 熱海市\20190418-史跡江戸城石垣石丁場跡保存活用計画策定支援業務\熱海市計画書本文\図表\図1-3伊豆半島.jpg">
              <a:extLst>
                <a:ext uri="{FF2B5EF4-FFF2-40B4-BE49-F238E27FC236}">
                  <a16:creationId xmlns:a16="http://schemas.microsoft.com/office/drawing/2014/main" id="{15AD8CDB-2840-4107-A37C-765B06759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189" r="624"/>
            <a:stretch>
              <a:fillRect/>
            </a:stretch>
          </p:blipFill>
          <p:spPr bwMode="auto">
            <a:xfrm>
              <a:off x="0" y="0"/>
              <a:ext cx="3573780" cy="444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テキスト ボックス 4">
              <a:extLst>
                <a:ext uri="{FF2B5EF4-FFF2-40B4-BE49-F238E27FC236}">
                  <a16:creationId xmlns:a16="http://schemas.microsoft.com/office/drawing/2014/main" id="{F72173A8-B95D-441A-99F2-A7824C16538C}"/>
                </a:ext>
              </a:extLst>
            </p:cNvPr>
            <p:cNvSpPr txBox="1"/>
            <p:nvPr/>
          </p:nvSpPr>
          <p:spPr>
            <a:xfrm>
              <a:off x="0" y="4500154"/>
              <a:ext cx="3574037" cy="206693"/>
            </a:xfrm>
            <a:prstGeom prst="rect">
              <a:avLst/>
            </a:prstGeom>
            <a:solidFill>
              <a:prstClr val="white"/>
            </a:solidFill>
            <a:ln>
              <a:noFill/>
            </a:ln>
            <a:effectLst/>
          </p:spPr>
          <p:txBody>
            <a:bodyPr lIns="0" tIns="0" rIns="0" bIns="0"/>
            <a:lstStyle/>
            <a:p>
              <a:pPr algn="ctr" eaLnBrk="0" hangingPunct="0">
                <a:lnSpc>
                  <a:spcPts val="1400"/>
                </a:lnSpc>
                <a:spcAft>
                  <a:spcPts val="0"/>
                </a:spcAft>
                <a:defRPr/>
              </a:pPr>
              <a:endParaRPr kumimoji="0" lang="en-US" altLang="ja-JP" sz="2000" b="1" kern="100" dirty="0">
                <a:latin typeface="Century" panose="02040604050505020304" pitchFamily="18" charset="0"/>
                <a:ea typeface="ＭＳ ゴシック" panose="020B0609070205080204" pitchFamily="49" charset="-128"/>
                <a:cs typeface="Times New Roman" panose="02020603050405020304" pitchFamily="18" charset="0"/>
              </a:endParaRPr>
            </a:p>
            <a:p>
              <a:pPr algn="ctr" eaLnBrk="0" hangingPunct="0">
                <a:lnSpc>
                  <a:spcPts val="1400"/>
                </a:lnSpc>
                <a:spcAft>
                  <a:spcPts val="0"/>
                </a:spcAft>
                <a:defRPr/>
              </a:pPr>
              <a:r>
                <a:rPr kumimoji="0" lang="ja-JP" sz="2000" b="1" kern="100" dirty="0">
                  <a:latin typeface="Century" panose="02040604050505020304" pitchFamily="18" charset="0"/>
                  <a:ea typeface="ＭＳ ゴシック" panose="020B0609070205080204" pitchFamily="49" charset="-128"/>
                  <a:cs typeface="Times New Roman" panose="02020603050405020304" pitchFamily="18" charset="0"/>
                </a:rPr>
                <a:t>伊豆半島の石丁場</a:t>
              </a:r>
              <a:endParaRPr kumimoji="0" lang="ja-JP" sz="2800" b="1" kern="100" dirty="0">
                <a:latin typeface="Century" panose="02040604050505020304" pitchFamily="18" charset="0"/>
                <a:ea typeface="ＭＳ 明朝" panose="02020609040205080304" pitchFamily="17" charset="-128"/>
                <a:cs typeface="Times New Roman" panose="02020603050405020304" pitchFamily="18" charset="0"/>
              </a:endParaRPr>
            </a:p>
          </p:txBody>
        </p:sp>
      </p:grpSp>
      <p:pic>
        <p:nvPicPr>
          <p:cNvPr id="1157" name="focAB35.wav">
            <a:hlinkClick r:id="" action="ppaction://media"/>
            <a:extLst>
              <a:ext uri="{FF2B5EF4-FFF2-40B4-BE49-F238E27FC236}">
                <a16:creationId xmlns:a16="http://schemas.microsoft.com/office/drawing/2014/main" id="{6D4A4637-E1B2-4402-9DCA-FCF30B4D759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1076495" y="726021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95" fill="hold"/>
                                        <p:tgtEl>
                                          <p:spTgt spid="11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5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1A7C54FC-DABF-40E9-AA2D-F340082D8B93}"/>
              </a:ext>
            </a:extLst>
          </p:cNvPr>
          <p:cNvSpPr>
            <a:spLocks noGrp="1" noChangeArrowheads="1"/>
          </p:cNvSpPr>
          <p:nvPr>
            <p:ph type="title"/>
          </p:nvPr>
        </p:nvSpPr>
        <p:spPr>
          <a:xfrm>
            <a:off x="1524000" y="365125"/>
            <a:ext cx="9144000" cy="1325563"/>
          </a:xfrm>
        </p:spPr>
        <p:txBody>
          <a:bodyPr/>
          <a:lstStyle/>
          <a:p>
            <a:pPr algn="ctr"/>
            <a:r>
              <a:rPr lang="ja-JP" altLang="en-US" b="1" dirty="0"/>
              <a:t>史跡</a:t>
            </a:r>
            <a:r>
              <a:rPr lang="ja-JP" altLang="ja-JP" b="1" dirty="0"/>
              <a:t>の３つの特徴（本質的価値）</a:t>
            </a:r>
          </a:p>
        </p:txBody>
      </p:sp>
      <p:sp>
        <p:nvSpPr>
          <p:cNvPr id="9219" name="角丸四角形 3">
            <a:extLst>
              <a:ext uri="{FF2B5EF4-FFF2-40B4-BE49-F238E27FC236}">
                <a16:creationId xmlns:a16="http://schemas.microsoft.com/office/drawing/2014/main" id="{6DD2EA89-9707-4B55-8229-B56086D9F468}"/>
              </a:ext>
            </a:extLst>
          </p:cNvPr>
          <p:cNvSpPr/>
          <p:nvPr/>
        </p:nvSpPr>
        <p:spPr>
          <a:xfrm>
            <a:off x="2235833" y="1537015"/>
            <a:ext cx="7720334" cy="1115384"/>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日本史上最大の城である江戸城石垣用材を採石・加工</a:t>
            </a:r>
            <a:endParaRPr kumimoji="0" lang="en-US" altLang="ja-JP" sz="2309" kern="100" dirty="0">
              <a:latin typeface="Century" panose="02040604050505020304" pitchFamily="18" charset="0"/>
              <a:ea typeface="ＭＳ ゴシック" panose="020B0609070205080204" pitchFamily="49" charset="-128"/>
              <a:cs typeface="Times New Roman" panose="02020603050405020304" pitchFamily="18" charset="0"/>
            </a:endParaRPr>
          </a:p>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した石丁場跡である</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220" name="角丸四角形 4">
            <a:extLst>
              <a:ext uri="{FF2B5EF4-FFF2-40B4-BE49-F238E27FC236}">
                <a16:creationId xmlns:a16="http://schemas.microsoft.com/office/drawing/2014/main" id="{9F2765F7-2AD7-4106-B274-8E517A03196C}"/>
              </a:ext>
            </a:extLst>
          </p:cNvPr>
          <p:cNvSpPr/>
          <p:nvPr/>
        </p:nvSpPr>
        <p:spPr>
          <a:xfrm>
            <a:off x="2235833" y="3264855"/>
            <a:ext cx="7720334" cy="1118545"/>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東都の礎となった石材を多く産出した伊豆半島の歴史的、地質的特色を示す</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221" name="角丸四角形 5">
            <a:extLst>
              <a:ext uri="{FF2B5EF4-FFF2-40B4-BE49-F238E27FC236}">
                <a16:creationId xmlns:a16="http://schemas.microsoft.com/office/drawing/2014/main" id="{9D77920B-2DAD-4060-AB51-FDB3CBF1A748}"/>
              </a:ext>
            </a:extLst>
          </p:cNvPr>
          <p:cNvSpPr/>
          <p:nvPr/>
        </p:nvSpPr>
        <p:spPr>
          <a:xfrm>
            <a:off x="2235833" y="5111746"/>
            <a:ext cx="7720334" cy="1115384"/>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大名の名前や年号が刻まれた刻印群により公儀普請で</a:t>
            </a:r>
            <a:endParaRPr kumimoji="0" lang="en-US" altLang="ja-JP" sz="2309" kern="100" dirty="0">
              <a:latin typeface="Century" panose="02040604050505020304" pitchFamily="18" charset="0"/>
              <a:ea typeface="ＭＳ ゴシック" panose="020B0609070205080204" pitchFamily="49" charset="-128"/>
              <a:cs typeface="Times New Roman" panose="02020603050405020304" pitchFamily="18" charset="0"/>
            </a:endParaRPr>
          </a:p>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あることを実感できる</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58" name="foc8823.wav">
            <a:hlinkClick r:id="" action="ppaction://media"/>
            <a:extLst>
              <a:ext uri="{FF2B5EF4-FFF2-40B4-BE49-F238E27FC236}">
                <a16:creationId xmlns:a16="http://schemas.microsoft.com/office/drawing/2014/main" id="{7C05D4A7-07AC-4C8B-B2EA-E4DFFEC80A6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821971" y="7109381"/>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58" fill="hold"/>
                                        <p:tgtEl>
                                          <p:spTgt spid="11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5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age-0001">
            <a:extLst>
              <a:ext uri="{FF2B5EF4-FFF2-40B4-BE49-F238E27FC236}">
                <a16:creationId xmlns:a16="http://schemas.microsoft.com/office/drawing/2014/main" id="{CB46777B-6E7F-4035-B9E0-F3A39EB0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527" y="90487"/>
            <a:ext cx="9626649" cy="672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テキスト ボックス 1">
            <a:extLst>
              <a:ext uri="{FF2B5EF4-FFF2-40B4-BE49-F238E27FC236}">
                <a16:creationId xmlns:a16="http://schemas.microsoft.com/office/drawing/2014/main" id="{1622BEA1-0DED-4A11-BBBE-04EA40D900E1}"/>
              </a:ext>
            </a:extLst>
          </p:cNvPr>
          <p:cNvSpPr txBox="1">
            <a:spLocks noChangeArrowheads="1"/>
          </p:cNvSpPr>
          <p:nvPr/>
        </p:nvSpPr>
        <p:spPr bwMode="auto">
          <a:xfrm>
            <a:off x="4421253" y="6397625"/>
            <a:ext cx="5262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ja-JP" altLang="en-US" b="1" dirty="0">
                <a:ea typeface="游ゴシック" panose="020B0400000000000000" pitchFamily="50" charset="-128"/>
              </a:rPr>
              <a:t>学習研究社「図説・江戸城　その歴史としくみ」</a:t>
            </a:r>
          </a:p>
        </p:txBody>
      </p:sp>
      <p:pic>
        <p:nvPicPr>
          <p:cNvPr id="1159" name="foc6D25.wav">
            <a:hlinkClick r:id="" action="ppaction://media"/>
            <a:extLst>
              <a:ext uri="{FF2B5EF4-FFF2-40B4-BE49-F238E27FC236}">
                <a16:creationId xmlns:a16="http://schemas.microsoft.com/office/drawing/2014/main" id="{BAF6CCDF-C898-450D-98EC-710ABD3F90A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947400" y="695855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a:extLst>
              <a:ext uri="{FF2B5EF4-FFF2-40B4-BE49-F238E27FC236}">
                <a16:creationId xmlns:a16="http://schemas.microsoft.com/office/drawing/2014/main" id="{E678F0CB-BC6A-45FB-BB26-F05D122F86C2}"/>
              </a:ext>
            </a:extLst>
          </p:cNvPr>
          <p:cNvSpPr>
            <a:spLocks noGrp="1" noChangeArrowheads="1"/>
          </p:cNvSpPr>
          <p:nvPr>
            <p:ph type="title"/>
          </p:nvPr>
        </p:nvSpPr>
        <p:spPr>
          <a:xfrm>
            <a:off x="2487891" y="90487"/>
            <a:ext cx="10515600" cy="1325563"/>
          </a:xfrm>
        </p:spPr>
        <p:txBody>
          <a:bodyPr>
            <a:normAutofit/>
          </a:bodyPr>
          <a:lstStyle/>
          <a:p>
            <a:pPr eaLnBrk="1" hangingPunct="1"/>
            <a:r>
              <a:rPr lang="ja-JP" altLang="ja-JP" sz="4000" b="1" dirty="0"/>
              <a:t>江戸城について</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56" fill="hold"/>
                                        <p:tgtEl>
                                          <p:spTgt spid="11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5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4B6746D-830F-4DC9-BDC9-D296AE42C24A}"/>
              </a:ext>
            </a:extLst>
          </p:cNvPr>
          <p:cNvSpPr>
            <a:spLocks noGrp="1" noChangeArrowheads="1"/>
          </p:cNvSpPr>
          <p:nvPr>
            <p:ph type="title"/>
          </p:nvPr>
        </p:nvSpPr>
        <p:spPr>
          <a:xfrm>
            <a:off x="1838227" y="589265"/>
            <a:ext cx="8214948" cy="555625"/>
          </a:xfrm>
        </p:spPr>
        <p:txBody>
          <a:bodyPr>
            <a:noAutofit/>
          </a:bodyPr>
          <a:lstStyle/>
          <a:p>
            <a:pPr eaLnBrk="1" hangingPunct="1"/>
            <a:r>
              <a:rPr lang="ja-JP" altLang="ja-JP" sz="3200" b="1" dirty="0">
                <a:latin typeface="+mn-lt"/>
              </a:rPr>
              <a:t>熱海市中張窪・瘤木石丁場　D地区１号遺構</a:t>
            </a:r>
          </a:p>
        </p:txBody>
      </p:sp>
      <p:pic>
        <p:nvPicPr>
          <p:cNvPr id="13315" name="Picture 3" descr="Pim0004">
            <a:extLst>
              <a:ext uri="{FF2B5EF4-FFF2-40B4-BE49-F238E27FC236}">
                <a16:creationId xmlns:a16="http://schemas.microsoft.com/office/drawing/2014/main" id="{744AA00E-9438-4E19-BBAA-0D0ED1003A9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3365429" y="1741487"/>
            <a:ext cx="5603092" cy="4351338"/>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Line 4">
            <a:extLst>
              <a:ext uri="{FF2B5EF4-FFF2-40B4-BE49-F238E27FC236}">
                <a16:creationId xmlns:a16="http://schemas.microsoft.com/office/drawing/2014/main" id="{911C024D-3DA6-4734-BD3B-D1F501E0B296}"/>
              </a:ext>
            </a:extLst>
          </p:cNvPr>
          <p:cNvSpPr>
            <a:spLocks noChangeShapeType="1"/>
          </p:cNvSpPr>
          <p:nvPr/>
        </p:nvSpPr>
        <p:spPr bwMode="auto">
          <a:xfrm flipV="1">
            <a:off x="3648075" y="3429000"/>
            <a:ext cx="2808288" cy="2087563"/>
          </a:xfrm>
          <a:prstGeom prst="line">
            <a:avLst/>
          </a:prstGeom>
          <a:noFill/>
          <a:ln w="50800" cap="rnd">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p>
        </p:txBody>
      </p:sp>
      <p:sp>
        <p:nvSpPr>
          <p:cNvPr id="26629" name="Line 5">
            <a:extLst>
              <a:ext uri="{FF2B5EF4-FFF2-40B4-BE49-F238E27FC236}">
                <a16:creationId xmlns:a16="http://schemas.microsoft.com/office/drawing/2014/main" id="{9FC1A5ED-94B8-49F0-B3A7-9D6F8805ED29}"/>
              </a:ext>
            </a:extLst>
          </p:cNvPr>
          <p:cNvSpPr>
            <a:spLocks noChangeShapeType="1"/>
          </p:cNvSpPr>
          <p:nvPr/>
        </p:nvSpPr>
        <p:spPr bwMode="auto">
          <a:xfrm flipH="1">
            <a:off x="4367213" y="2636838"/>
            <a:ext cx="360362" cy="360362"/>
          </a:xfrm>
          <a:prstGeom prst="line">
            <a:avLst/>
          </a:prstGeom>
          <a:noFill/>
          <a:ln w="50800" cap="rnd">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p>
        </p:txBody>
      </p:sp>
      <p:sp>
        <p:nvSpPr>
          <p:cNvPr id="26630" name="Line 6">
            <a:extLst>
              <a:ext uri="{FF2B5EF4-FFF2-40B4-BE49-F238E27FC236}">
                <a16:creationId xmlns:a16="http://schemas.microsoft.com/office/drawing/2014/main" id="{A3C443BB-6FE9-4F6E-A743-1359F89B4E94}"/>
              </a:ext>
            </a:extLst>
          </p:cNvPr>
          <p:cNvSpPr>
            <a:spLocks noChangeShapeType="1"/>
          </p:cNvSpPr>
          <p:nvPr/>
        </p:nvSpPr>
        <p:spPr bwMode="auto">
          <a:xfrm>
            <a:off x="5016500" y="3500438"/>
            <a:ext cx="142875" cy="2592387"/>
          </a:xfrm>
          <a:prstGeom prst="line">
            <a:avLst/>
          </a:prstGeom>
          <a:noFill/>
          <a:ln w="76200">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31" name="Line 7">
            <a:extLst>
              <a:ext uri="{FF2B5EF4-FFF2-40B4-BE49-F238E27FC236}">
                <a16:creationId xmlns:a16="http://schemas.microsoft.com/office/drawing/2014/main" id="{F7F1640E-9F48-41BD-80E3-F10609294C97}"/>
              </a:ext>
            </a:extLst>
          </p:cNvPr>
          <p:cNvSpPr>
            <a:spLocks noChangeShapeType="1"/>
          </p:cNvSpPr>
          <p:nvPr/>
        </p:nvSpPr>
        <p:spPr bwMode="auto">
          <a:xfrm flipV="1">
            <a:off x="5232400" y="5373688"/>
            <a:ext cx="1439863" cy="215900"/>
          </a:xfrm>
          <a:prstGeom prst="line">
            <a:avLst/>
          </a:prstGeom>
          <a:noFill/>
          <a:ln w="76200">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32" name="AutoShape 8">
            <a:extLst>
              <a:ext uri="{FF2B5EF4-FFF2-40B4-BE49-F238E27FC236}">
                <a16:creationId xmlns:a16="http://schemas.microsoft.com/office/drawing/2014/main" id="{6B977697-846B-4461-80CE-DA21298504BA}"/>
              </a:ext>
            </a:extLst>
          </p:cNvPr>
          <p:cNvSpPr>
            <a:spLocks noChangeArrowheads="1"/>
          </p:cNvSpPr>
          <p:nvPr/>
        </p:nvSpPr>
        <p:spPr bwMode="auto">
          <a:xfrm rot="-567775">
            <a:off x="5254625" y="5513388"/>
            <a:ext cx="1655763" cy="792162"/>
          </a:xfrm>
          <a:prstGeom prst="parallelogram">
            <a:avLst>
              <a:gd name="adj" fmla="val 0"/>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kumimoji="0" lang="ja-JP" altLang="en-US">
              <a:latin typeface="Tahoma" panose="020B0604030504040204" pitchFamily="34" charset="0"/>
            </a:endParaRPr>
          </a:p>
        </p:txBody>
      </p:sp>
      <p:sp>
        <p:nvSpPr>
          <p:cNvPr id="26633" name="Line 9">
            <a:extLst>
              <a:ext uri="{FF2B5EF4-FFF2-40B4-BE49-F238E27FC236}">
                <a16:creationId xmlns:a16="http://schemas.microsoft.com/office/drawing/2014/main" id="{1279AAE4-337B-49DA-8B07-4A21E178B35F}"/>
              </a:ext>
            </a:extLst>
          </p:cNvPr>
          <p:cNvSpPr>
            <a:spLocks noChangeShapeType="1"/>
          </p:cNvSpPr>
          <p:nvPr/>
        </p:nvSpPr>
        <p:spPr bwMode="auto">
          <a:xfrm flipH="1" flipV="1">
            <a:off x="5087938" y="3573463"/>
            <a:ext cx="142875" cy="208915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34" name="Line 10">
            <a:extLst>
              <a:ext uri="{FF2B5EF4-FFF2-40B4-BE49-F238E27FC236}">
                <a16:creationId xmlns:a16="http://schemas.microsoft.com/office/drawing/2014/main" id="{9991C9C9-6FF8-4F0A-A16E-1207BF257208}"/>
              </a:ext>
            </a:extLst>
          </p:cNvPr>
          <p:cNvSpPr>
            <a:spLocks noChangeShapeType="1"/>
          </p:cNvSpPr>
          <p:nvPr/>
        </p:nvSpPr>
        <p:spPr bwMode="auto">
          <a:xfrm flipH="1" flipV="1">
            <a:off x="6383338" y="4076700"/>
            <a:ext cx="433387" cy="129698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35" name="Line 11">
            <a:extLst>
              <a:ext uri="{FF2B5EF4-FFF2-40B4-BE49-F238E27FC236}">
                <a16:creationId xmlns:a16="http://schemas.microsoft.com/office/drawing/2014/main" id="{42E1E30A-356B-4F1B-A9BD-1BB253DCB505}"/>
              </a:ext>
            </a:extLst>
          </p:cNvPr>
          <p:cNvSpPr>
            <a:spLocks noChangeShapeType="1"/>
          </p:cNvSpPr>
          <p:nvPr/>
        </p:nvSpPr>
        <p:spPr bwMode="auto">
          <a:xfrm flipH="1" flipV="1">
            <a:off x="5519738" y="3500438"/>
            <a:ext cx="863600" cy="57626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36" name="Line 12">
            <a:extLst>
              <a:ext uri="{FF2B5EF4-FFF2-40B4-BE49-F238E27FC236}">
                <a16:creationId xmlns:a16="http://schemas.microsoft.com/office/drawing/2014/main" id="{6740E8E4-9DEF-4DB7-ACF6-6282DFD54D78}"/>
              </a:ext>
            </a:extLst>
          </p:cNvPr>
          <p:cNvSpPr>
            <a:spLocks noChangeShapeType="1"/>
          </p:cNvSpPr>
          <p:nvPr/>
        </p:nvSpPr>
        <p:spPr bwMode="auto">
          <a:xfrm flipV="1">
            <a:off x="5087938" y="3500438"/>
            <a:ext cx="431800" cy="73025"/>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1160" name="foc8175.wav">
            <a:hlinkClick r:id="" action="ppaction://media"/>
            <a:extLst>
              <a:ext uri="{FF2B5EF4-FFF2-40B4-BE49-F238E27FC236}">
                <a16:creationId xmlns:a16="http://schemas.microsoft.com/office/drawing/2014/main" id="{8DBFF8D0-FD64-4ED5-B35A-4A68F092E73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859678" y="6939699"/>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7" fill="hold"/>
                                        <p:tgtEl>
                                          <p:spTgt spid="11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4 [更新済み]">
            <a:extLst>
              <a:ext uri="{FF2B5EF4-FFF2-40B4-BE49-F238E27FC236}">
                <a16:creationId xmlns:a16="http://schemas.microsoft.com/office/drawing/2014/main" id="{F675A9DA-D594-4FC1-8419-05E4D1576847}"/>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949196" y="493536"/>
            <a:ext cx="8725407" cy="4628334"/>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5" descr="8">
            <a:extLst>
              <a:ext uri="{FF2B5EF4-FFF2-40B4-BE49-F238E27FC236}">
                <a16:creationId xmlns:a16="http://schemas.microsoft.com/office/drawing/2014/main" id="{A39D071A-B467-42D5-A4A0-DA6B2366291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56181" y="2807703"/>
            <a:ext cx="2942783" cy="2208042"/>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a:extLst>
              <a:ext uri="{FF2B5EF4-FFF2-40B4-BE49-F238E27FC236}">
                <a16:creationId xmlns:a16="http://schemas.microsoft.com/office/drawing/2014/main" id="{DB7F696B-AD5E-46A2-B5B8-2DD6A7AC8B7F}"/>
              </a:ext>
            </a:extLst>
          </p:cNvPr>
          <p:cNvSpPr txBox="1">
            <a:spLocks noChangeArrowheads="1"/>
          </p:cNvSpPr>
          <p:nvPr/>
        </p:nvSpPr>
        <p:spPr bwMode="auto">
          <a:xfrm>
            <a:off x="3648075" y="5229225"/>
            <a:ext cx="5327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kumimoji="0" lang="ja-JP" altLang="ja-JP" sz="2000" b="1" dirty="0">
                <a:latin typeface="ＭＳ Ｐゴシック" panose="020B0600070205080204" pitchFamily="50" charset="-128"/>
              </a:rPr>
              <a:t>Ｄ地区9号石材</a:t>
            </a:r>
            <a:r>
              <a:rPr kumimoji="0" lang="ja-JP" altLang="ja-JP" sz="2000" b="1" dirty="0">
                <a:latin typeface="Arial" panose="020B0604020202020204" pitchFamily="34" charset="0"/>
              </a:rPr>
              <a:t>　石割工程模式図</a:t>
            </a:r>
          </a:p>
        </p:txBody>
      </p:sp>
      <p:sp>
        <p:nvSpPr>
          <p:cNvPr id="14342" name="角丸四角形 5">
            <a:extLst>
              <a:ext uri="{FF2B5EF4-FFF2-40B4-BE49-F238E27FC236}">
                <a16:creationId xmlns:a16="http://schemas.microsoft.com/office/drawing/2014/main" id="{49C35E82-4420-4627-A343-0DE0140C8D1D}"/>
              </a:ext>
            </a:extLst>
          </p:cNvPr>
          <p:cNvSpPr/>
          <p:nvPr/>
        </p:nvSpPr>
        <p:spPr>
          <a:xfrm>
            <a:off x="2350133" y="5649909"/>
            <a:ext cx="7720334" cy="1117288"/>
          </a:xfrm>
          <a:prstGeom prst="roundRect">
            <a:avLst/>
          </a:prstGeom>
          <a:solidFill>
            <a:srgbClr val="70AD47">
              <a:lumMod val="40000"/>
              <a:lumOff val="60000"/>
            </a:srgbClr>
          </a:solidFill>
          <a:ln w="12700" cap="flat" cmpd="sng" algn="ctr">
            <a:solidFill>
              <a:sysClr val="windowText" lastClr="000000"/>
            </a:solidFill>
            <a:prstDash val="solid"/>
            <a:miter lim="800000"/>
          </a:ln>
          <a:effectLst/>
        </p:spPr>
        <p:txBody>
          <a:bodyPr lIns="58652" tIns="29326" rIns="58652" bIns="29326" anchor="ctr"/>
          <a:lstStyle/>
          <a:p>
            <a:pPr algn="ctr" eaLnBrk="0" hangingPunct="0">
              <a:spcAft>
                <a:spcPts val="0"/>
              </a:spcAft>
              <a:defRPr/>
            </a:pPr>
            <a:r>
              <a:rPr kumimoji="0" lang="ja-JP" altLang="en-US" sz="2309" kern="100" dirty="0">
                <a:latin typeface="Century" panose="02040604050505020304" pitchFamily="18" charset="0"/>
                <a:ea typeface="ＭＳ ゴシック" panose="020B0609070205080204" pitchFamily="49" charset="-128"/>
                <a:cs typeface="Times New Roman" panose="02020603050405020304" pitchFamily="18" charset="0"/>
              </a:rPr>
              <a:t>日本史上最大の城である江戸城石垣用材を採石・加工</a:t>
            </a:r>
            <a:endParaRPr kumimoji="0" lang="ja-JP" altLang="en-US" sz="2822"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61" name="focFAC.wav">
            <a:hlinkClick r:id="" action="ppaction://media"/>
            <a:extLst>
              <a:ext uri="{FF2B5EF4-FFF2-40B4-BE49-F238E27FC236}">
                <a16:creationId xmlns:a16="http://schemas.microsoft.com/office/drawing/2014/main" id="{BFDD977D-19EA-4AAD-9936-7B489139E13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0859679" y="7184796"/>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68" fill="hold"/>
                                        <p:tgtEl>
                                          <p:spTgt spid="11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61"/>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1079</TotalTime>
  <Words>1950</Words>
  <Application>Microsoft Office PowerPoint</Application>
  <PresentationFormat>ワイド画面</PresentationFormat>
  <Paragraphs>179</Paragraphs>
  <Slides>30</Slides>
  <Notes>18</Notes>
  <HiddenSlides>0</HiddenSlides>
  <MMClips>28</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6" baseType="lpstr">
      <vt:lpstr>ＤＦＧ特太ゴシック体</vt:lpstr>
      <vt:lpstr>ＤＦＰ特太ゴシック体</vt:lpstr>
      <vt:lpstr>HGP創英角ﾎﾟｯﾌﾟ体</vt:lpstr>
      <vt:lpstr>HGSｺﾞｼｯｸM</vt:lpstr>
      <vt:lpstr>ＭＳ Ｐゴシック</vt:lpstr>
      <vt:lpstr>ＭＳ ゴシック</vt:lpstr>
      <vt:lpstr>游ゴシック</vt:lpstr>
      <vt:lpstr>游ゴシック Light</vt:lpstr>
      <vt:lpstr>游ゴシック Medium</vt:lpstr>
      <vt:lpstr>游ゴシック体</vt:lpstr>
      <vt:lpstr>Arial</vt:lpstr>
      <vt:lpstr>Calibri</vt:lpstr>
      <vt:lpstr>Century</vt:lpstr>
      <vt:lpstr>Tahoma</vt:lpstr>
      <vt:lpstr>Office テーマ</vt:lpstr>
      <vt:lpstr>MSPhotoEd.3</vt:lpstr>
      <vt:lpstr>令和3年度</vt:lpstr>
      <vt:lpstr>熱海の文化財の特色　 その2 </vt:lpstr>
      <vt:lpstr>熱海市に多い文化財</vt:lpstr>
      <vt:lpstr>PowerPoint プレゼンテーション</vt:lpstr>
      <vt:lpstr>PowerPoint プレゼンテーション</vt:lpstr>
      <vt:lpstr>史跡の３つの特徴（本質的価値）</vt:lpstr>
      <vt:lpstr>江戸城について</vt:lpstr>
      <vt:lpstr>熱海市中張窪・瘤木石丁場　D地区１号遺構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多賀間知石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史跡の３つの特徴（本質的価値）</vt:lpstr>
      <vt:lpstr>現代の石屋さんからの聞き取り</vt:lpstr>
      <vt:lpstr>小豆島岩谷丁場  （天狗岩石切丁場）</vt:lpstr>
      <vt:lpstr>小豆島岩谷丁場 （八人石切丁場）</vt:lpstr>
      <vt:lpstr>現代の石屋と石丁場遺跡</vt:lpstr>
      <vt:lpstr>同時代の史料(手紙) </vt:lpstr>
      <vt:lpstr>【参考】伊豆の村々の人口</vt:lpstr>
      <vt:lpstr>同時代の史料(手紙) </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田中 辰明</dc:creator>
  <cp:lastModifiedBy>矢﨑 英夫</cp:lastModifiedBy>
  <cp:revision>66</cp:revision>
  <cp:lastPrinted>2021-09-27T12:31:01Z</cp:lastPrinted>
  <dcterms:created xsi:type="dcterms:W3CDTF">2021-08-15T06:54:27Z</dcterms:created>
  <dcterms:modified xsi:type="dcterms:W3CDTF">2021-11-12T02:30:57Z</dcterms:modified>
</cp:coreProperties>
</file>